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CCFF99"/>
    <a:srgbClr val="33CC33"/>
    <a:srgbClr val="FFCC99"/>
    <a:srgbClr val="FF9933"/>
    <a:srgbClr val="33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9" autoAdjust="0"/>
    <p:restoredTop sz="94709" autoAdjust="0"/>
  </p:normalViewPr>
  <p:slideViewPr>
    <p:cSldViewPr>
      <p:cViewPr varScale="1">
        <p:scale>
          <a:sx n="109" d="100"/>
          <a:sy n="109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080E3BF-C4ED-4AD5-9BDA-09CC48C78FCC}" type="datetimeFigureOut">
              <a:rPr lang="uk-UA"/>
              <a:pPr>
                <a:defRPr/>
              </a:pPr>
              <a:t>28.02.2023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2438212-1926-4665-A267-7725BF21488C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438212-1926-4665-A267-7725BF21488C}" type="slidenum">
              <a:rPr lang="uk-UA" smtClean="0"/>
              <a:pPr>
                <a:defRPr/>
              </a:pPr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F8FED-8781-4B6B-9C61-FCFCC16AFB67}" type="datetimeFigureOut">
              <a:rPr lang="ru-RU"/>
              <a:pPr>
                <a:defRPr/>
              </a:pPr>
              <a:t>28.02.2023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27F40-0D3E-4E50-B582-F8667B5E52D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C686-2050-433C-BC20-C7570DB5656D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515D1-4CCC-40F3-8412-242CEA7A507D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20B9-91F2-48BD-B879-C28430C2594A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11D8B-341A-4F0F-8CA4-4A7AD49858DE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ED77F-55AC-4357-83CC-F133D155C449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BFCCC-1D31-40FA-A45E-8CC71D70EAE2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A841D-C560-43FC-AF81-55FC2CB0B5EA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02E23-8AA4-49E1-B1CF-E92DDD786FF2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71F44-2130-435D-BC39-C6E39CEBC922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B1BC5-113A-4E70-A60C-85DC7F27149D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uk-UA"/>
              <a:t>http://ppt.prtxt.ru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6ADB662-5428-4B7C-8971-9A449B894B88}" type="slidenum">
              <a:rPr lang="en-US"/>
              <a:pPr>
                <a:defRPr/>
              </a:pPr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6929454" y="2928934"/>
            <a:ext cx="20383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uk-UA" sz="1400">
              <a:solidFill>
                <a:srgbClr val="000000"/>
              </a:solidFill>
            </a:endParaRPr>
          </a:p>
        </p:txBody>
      </p:sp>
      <p:sp>
        <p:nvSpPr>
          <p:cNvPr id="8195" name="AutoShape 8"/>
          <p:cNvSpPr>
            <a:spLocks noChangeAspect="1" noChangeArrowheads="1" noTextEdit="1"/>
          </p:cNvSpPr>
          <p:nvPr/>
        </p:nvSpPr>
        <p:spPr bwMode="gray">
          <a:xfrm flipH="1">
            <a:off x="4929190" y="3000372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313"/>
            <a:ext cx="8319868" cy="478383"/>
          </a:xfrm>
          <a:solidFill>
            <a:srgbClr val="CCFF99"/>
          </a:solidFill>
        </p:spPr>
        <p:txBody>
          <a:bodyPr/>
          <a:lstStyle/>
          <a:p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СТРУКТУРА  </a:t>
            </a:r>
            <a:br>
              <a:rPr lang="uk-UA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“Керуюча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компанія  з обслуговування житлового фонду Голосіївського району </a:t>
            </a:r>
            <a:r>
              <a:rPr lang="uk-UA" sz="1400" b="1" dirty="0" err="1" smtClean="0">
                <a:latin typeface="Times New Roman" pitchFamily="18" charset="0"/>
                <a:cs typeface="Times New Roman" pitchFamily="18" charset="0"/>
              </a:rPr>
              <a:t>м.Києва”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січня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 2022 року</a:t>
            </a:r>
            <a:r>
              <a:rPr lang="uk-UA" sz="1400" b="1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C718F-295D-40F1-914A-879516614777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428992" y="1000108"/>
            <a:ext cx="2428892" cy="500066"/>
          </a:xfrm>
          <a:prstGeom prst="rect">
            <a:avLst/>
          </a:prstGeom>
          <a:solidFill>
            <a:srgbClr val="CCFF99"/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Директор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86314" y="2214554"/>
            <a:ext cx="1585886" cy="566374"/>
          </a:xfrm>
          <a:prstGeom prst="rect">
            <a:avLst/>
          </a:prstGeom>
          <a:solidFill>
            <a:srgbClr val="CCFF99"/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Перший заступник директора-головний інженер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99592" y="2132856"/>
            <a:ext cx="1928826" cy="500066"/>
          </a:xfrm>
          <a:prstGeom prst="rect">
            <a:avLst/>
          </a:prstGeom>
          <a:solidFill>
            <a:srgbClr val="CCFF99"/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Заступник директора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929454" y="2214554"/>
            <a:ext cx="1643074" cy="500066"/>
          </a:xfrm>
          <a:prstGeom prst="rect">
            <a:avLst/>
          </a:prstGeom>
          <a:solidFill>
            <a:srgbClr val="CCFF99"/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Заступник директора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788024" y="3068960"/>
            <a:ext cx="1643074" cy="428628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Технічний відділ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788024" y="3645024"/>
            <a:ext cx="1643074" cy="428628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2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Господарча  дільниця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115616" y="836712"/>
            <a:ext cx="1944216" cy="432048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Відділ ремонтів та нагляду за безпечною експлуатацією будівель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395536" y="3717032"/>
            <a:ext cx="1656184" cy="720080"/>
          </a:xfrm>
          <a:prstGeom prst="roundRect">
            <a:avLst>
              <a:gd name="adj" fmla="val 15000"/>
            </a:avLst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 smtClean="0">
                <a:solidFill>
                  <a:schemeClr val="tx1"/>
                </a:solidFill>
              </a:rPr>
              <a:t>Відділ</a:t>
            </a:r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r>
              <a:rPr lang="ru-RU" sz="1100" b="1" dirty="0" err="1" smtClean="0">
                <a:solidFill>
                  <a:schemeClr val="tx1"/>
                </a:solidFill>
              </a:rPr>
              <a:t>закупівель</a:t>
            </a:r>
            <a:r>
              <a:rPr lang="ru-RU" sz="1100" b="1" dirty="0" smtClean="0">
                <a:solidFill>
                  <a:schemeClr val="tx1"/>
                </a:solidFill>
              </a:rPr>
              <a:t>  та </a:t>
            </a:r>
            <a:r>
              <a:rPr lang="uk-UA" sz="1100" b="1" dirty="0" smtClean="0">
                <a:solidFill>
                  <a:schemeClr val="tx1"/>
                </a:solidFill>
              </a:rPr>
              <a:t>матеріально-технічного забезпечення</a:t>
            </a:r>
            <a:r>
              <a:rPr lang="ru-RU" sz="1100" b="1" dirty="0" smtClean="0">
                <a:solidFill>
                  <a:schemeClr val="tx1"/>
                </a:solidFill>
              </a:rPr>
              <a:t>  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195736" y="2996952"/>
            <a:ext cx="1643074" cy="571504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Відділ  управління нежитловим фондом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251520" y="2996952"/>
            <a:ext cx="1656184" cy="572644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Планово-економічний відділ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0" y="5893802"/>
            <a:ext cx="1500198" cy="4286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Старший майстер 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1187624" y="1412776"/>
            <a:ext cx="1800200" cy="30171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Відділ кадрів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6948264" y="3717032"/>
            <a:ext cx="1643074" cy="50006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Загальний відділ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6948264" y="2852936"/>
            <a:ext cx="1643074" cy="64294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Відділ з нагляду за станом та утриманням будинків, споруд і прибудинкової території</a:t>
            </a:r>
            <a:endParaRPr lang="ru-RU" sz="1000" b="1" dirty="0">
              <a:solidFill>
                <a:schemeClr val="tx1"/>
              </a:solidFill>
            </a:endParaRPr>
          </a:p>
        </p:txBody>
      </p:sp>
      <p:sp>
        <p:nvSpPr>
          <p:cNvPr id="93" name="Скругленный прямоугольник 92"/>
          <p:cNvSpPr/>
          <p:nvPr/>
        </p:nvSpPr>
        <p:spPr>
          <a:xfrm>
            <a:off x="818878" y="5229200"/>
            <a:ext cx="7143800" cy="428628"/>
          </a:xfrm>
          <a:prstGeom prst="roundRect">
            <a:avLst>
              <a:gd name="adj" fmla="val 0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solidFill>
                  <a:schemeClr val="tx1"/>
                </a:solidFill>
              </a:rPr>
              <a:t>Начальник ЖЕД </a:t>
            </a:r>
            <a:endParaRPr lang="ru-RU" sz="1050" b="1" dirty="0">
              <a:solidFill>
                <a:schemeClr val="tx1"/>
              </a:solidFill>
            </a:endParaRPr>
          </a:p>
        </p:txBody>
      </p:sp>
      <p:cxnSp>
        <p:nvCxnSpPr>
          <p:cNvPr id="109" name="Прямая со стрелкой 108"/>
          <p:cNvCxnSpPr/>
          <p:nvPr/>
        </p:nvCxnSpPr>
        <p:spPr>
          <a:xfrm rot="5400000">
            <a:off x="7536678" y="2035958"/>
            <a:ext cx="357189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>
            <a:off x="1928794" y="1857364"/>
            <a:ext cx="578647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stCxn id="34" idx="2"/>
          </p:cNvCxnSpPr>
          <p:nvPr/>
        </p:nvCxnSpPr>
        <p:spPr>
          <a:xfrm>
            <a:off x="4643438" y="1500174"/>
            <a:ext cx="570" cy="3446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/>
          <p:nvPr/>
        </p:nvCxnSpPr>
        <p:spPr>
          <a:xfrm rot="5400000">
            <a:off x="5322895" y="2035164"/>
            <a:ext cx="357187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6357950" y="908720"/>
            <a:ext cx="1598426" cy="30570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1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Відділ охорони праці</a:t>
            </a:r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372200" y="1340768"/>
            <a:ext cx="1584176" cy="357190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1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100" b="1" dirty="0" smtClean="0">
                <a:solidFill>
                  <a:schemeClr val="tx1"/>
                </a:solidFill>
              </a:rPr>
              <a:t>Юридичний відділ</a:t>
            </a:r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</p:txBody>
      </p:sp>
      <p:cxnSp>
        <p:nvCxnSpPr>
          <p:cNvPr id="69" name="Соединительная линия уступом 68"/>
          <p:cNvCxnSpPr>
            <a:stCxn id="34" idx="1"/>
            <a:endCxn id="54" idx="3"/>
          </p:cNvCxnSpPr>
          <p:nvPr/>
        </p:nvCxnSpPr>
        <p:spPr>
          <a:xfrm rot="10800000" flipV="1">
            <a:off x="2987824" y="1250140"/>
            <a:ext cx="441168" cy="3134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70"/>
          <p:cNvCxnSpPr>
            <a:stCxn id="34" idx="3"/>
            <a:endCxn id="45" idx="1"/>
          </p:cNvCxnSpPr>
          <p:nvPr/>
        </p:nvCxnSpPr>
        <p:spPr>
          <a:xfrm flipV="1">
            <a:off x="5857884" y="1061571"/>
            <a:ext cx="500066" cy="18857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>
            <a:stCxn id="34" idx="3"/>
            <a:endCxn id="49" idx="1"/>
          </p:cNvCxnSpPr>
          <p:nvPr/>
        </p:nvCxnSpPr>
        <p:spPr>
          <a:xfrm>
            <a:off x="5857884" y="1250141"/>
            <a:ext cx="514316" cy="2692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rot="5400000">
            <a:off x="1785918" y="200024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Скругленный прямоугольник 109"/>
          <p:cNvSpPr/>
          <p:nvPr/>
        </p:nvSpPr>
        <p:spPr>
          <a:xfrm>
            <a:off x="7020272" y="4437112"/>
            <a:ext cx="1584176" cy="504056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2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000" b="1" dirty="0" smtClean="0">
                <a:solidFill>
                  <a:schemeClr val="tx1"/>
                </a:solidFill>
              </a:rPr>
              <a:t>Відділ по роботі зі зверненнями громадян</a:t>
            </a:r>
            <a:endParaRPr lang="ru-RU" sz="10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14" name="Прямая со стрелкой 113"/>
          <p:cNvCxnSpPr>
            <a:stCxn id="42" idx="2"/>
            <a:endCxn id="43" idx="0"/>
          </p:cNvCxnSpPr>
          <p:nvPr/>
        </p:nvCxnSpPr>
        <p:spPr>
          <a:xfrm>
            <a:off x="5609561" y="3497588"/>
            <a:ext cx="0" cy="1474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Стрелка вниз 136"/>
          <p:cNvSpPr/>
          <p:nvPr/>
        </p:nvSpPr>
        <p:spPr>
          <a:xfrm>
            <a:off x="1747572" y="4872010"/>
            <a:ext cx="785818" cy="3354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Стрелка вниз 137"/>
          <p:cNvSpPr/>
          <p:nvPr/>
        </p:nvSpPr>
        <p:spPr>
          <a:xfrm>
            <a:off x="5760640" y="4885690"/>
            <a:ext cx="785818" cy="3354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Скругленный прямоугольник 153"/>
          <p:cNvSpPr/>
          <p:nvPr/>
        </p:nvSpPr>
        <p:spPr>
          <a:xfrm>
            <a:off x="1676134" y="5872142"/>
            <a:ext cx="1500198" cy="50006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Майстер ремонтної дільниці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3390646" y="5872142"/>
            <a:ext cx="1428760" cy="50006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Майстер технічної дільниці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5105158" y="5800704"/>
            <a:ext cx="1519578" cy="52514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Провідний інженер, </a:t>
            </a:r>
            <a:r>
              <a:rPr lang="uk-UA" sz="1200" b="1" dirty="0" err="1" smtClean="0">
                <a:solidFill>
                  <a:schemeClr val="tx1"/>
                </a:solidFill>
              </a:rPr>
              <a:t>інженер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63" name="Скругленный прямоугольник 162"/>
          <p:cNvSpPr/>
          <p:nvPr/>
        </p:nvSpPr>
        <p:spPr>
          <a:xfrm>
            <a:off x="6876256" y="5805264"/>
            <a:ext cx="1643074" cy="4286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Секретар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172" name="Прямая со стрелкой 171"/>
          <p:cNvCxnSpPr>
            <a:endCxn id="53" idx="0"/>
          </p:cNvCxnSpPr>
          <p:nvPr/>
        </p:nvCxnSpPr>
        <p:spPr>
          <a:xfrm rot="10800000" flipV="1">
            <a:off x="750100" y="5679488"/>
            <a:ext cx="2178859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 стрелкой 173"/>
          <p:cNvCxnSpPr/>
          <p:nvPr/>
        </p:nvCxnSpPr>
        <p:spPr>
          <a:xfrm rot="10800000" flipV="1">
            <a:off x="2747704" y="5657828"/>
            <a:ext cx="107157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>
            <a:stCxn id="93" idx="2"/>
            <a:endCxn id="156" idx="0"/>
          </p:cNvCxnSpPr>
          <p:nvPr/>
        </p:nvCxnSpPr>
        <p:spPr>
          <a:xfrm rot="5400000">
            <a:off x="4140745" y="5622109"/>
            <a:ext cx="21431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>
            <a:endCxn id="157" idx="0"/>
          </p:cNvCxnSpPr>
          <p:nvPr/>
        </p:nvCxnSpPr>
        <p:spPr>
          <a:xfrm>
            <a:off x="4962282" y="5657828"/>
            <a:ext cx="902665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 стрелкой 179"/>
          <p:cNvCxnSpPr/>
          <p:nvPr/>
        </p:nvCxnSpPr>
        <p:spPr>
          <a:xfrm>
            <a:off x="6588224" y="5661248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3059832" y="2204864"/>
            <a:ext cx="1585886" cy="566374"/>
          </a:xfrm>
          <a:prstGeom prst="rect">
            <a:avLst/>
          </a:prstGeom>
          <a:solidFill>
            <a:srgbClr val="CCFF99"/>
          </a:solidFill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</a:rPr>
              <a:t>Централізована</a:t>
            </a: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r>
              <a:rPr lang="ru-RU" sz="1200" b="1" dirty="0" err="1" smtClean="0">
                <a:solidFill>
                  <a:schemeClr val="tx1"/>
                </a:solidFill>
              </a:rPr>
              <a:t>бухгалтерія</a:t>
            </a:r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81" name="Прямая со стрелкой 80"/>
          <p:cNvCxnSpPr>
            <a:endCxn id="75" idx="0"/>
          </p:cNvCxnSpPr>
          <p:nvPr/>
        </p:nvCxnSpPr>
        <p:spPr>
          <a:xfrm>
            <a:off x="3851920" y="1844824"/>
            <a:ext cx="855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 стрелкой 168"/>
          <p:cNvCxnSpPr/>
          <p:nvPr/>
        </p:nvCxnSpPr>
        <p:spPr>
          <a:xfrm>
            <a:off x="5796136" y="278092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>
            <a:stCxn id="41" idx="2"/>
            <a:endCxn id="57" idx="0"/>
          </p:cNvCxnSpPr>
          <p:nvPr/>
        </p:nvCxnSpPr>
        <p:spPr>
          <a:xfrm>
            <a:off x="7750991" y="2714620"/>
            <a:ext cx="18810" cy="138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2987824" y="4077072"/>
            <a:ext cx="1728192" cy="720080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2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1200" b="1" dirty="0" smtClean="0">
                <a:solidFill>
                  <a:schemeClr val="tx1"/>
                </a:solidFill>
              </a:rPr>
              <a:t>Дільниця по обслуговуванню вентиляційних каналів</a:t>
            </a:r>
            <a:endParaRPr lang="ru-RU" sz="1200" b="1" dirty="0" smtClean="0">
              <a:solidFill>
                <a:schemeClr val="tx1"/>
              </a:solidFill>
            </a:endParaRPr>
          </a:p>
          <a:p>
            <a:pPr algn="ctr"/>
            <a:endParaRPr lang="ru-RU" sz="1200" b="1" dirty="0">
              <a:solidFill>
                <a:schemeClr val="tx1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1259632" y="26369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555776" y="263691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Соединительная линия уступом 67"/>
          <p:cNvCxnSpPr/>
          <p:nvPr/>
        </p:nvCxnSpPr>
        <p:spPr>
          <a:xfrm rot="5400000">
            <a:off x="1511660" y="3176972"/>
            <a:ext cx="1008112" cy="7200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Соединительная линия уступом 64"/>
          <p:cNvCxnSpPr>
            <a:stCxn id="34" idx="1"/>
            <a:endCxn id="46" idx="3"/>
          </p:cNvCxnSpPr>
          <p:nvPr/>
        </p:nvCxnSpPr>
        <p:spPr>
          <a:xfrm rot="10800000">
            <a:off x="3059832" y="1052737"/>
            <a:ext cx="369160" cy="19740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endCxn id="56" idx="0"/>
          </p:cNvCxnSpPr>
          <p:nvPr/>
        </p:nvCxnSpPr>
        <p:spPr>
          <a:xfrm flipH="1">
            <a:off x="3851920" y="2780928"/>
            <a:ext cx="122413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57" idx="2"/>
            <a:endCxn id="55" idx="0"/>
          </p:cNvCxnSpPr>
          <p:nvPr/>
        </p:nvCxnSpPr>
        <p:spPr>
          <a:xfrm>
            <a:off x="7769801" y="3495878"/>
            <a:ext cx="0" cy="221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7740352" y="4221088"/>
            <a:ext cx="0" cy="2211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ія 18 грудн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 18 грудня</Template>
  <TotalTime>608</TotalTime>
  <Words>105</Words>
  <Application>Microsoft Office PowerPoint</Application>
  <PresentationFormat>Екран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презентація 18 грудня</vt:lpstr>
      <vt:lpstr>СТРУКТУРА    КП “Керуюча компанія  з обслуговування житлового фонду Голосіївського району м.Києва” з 1 січня 2022 року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ГОЛОСІЇВСЬКИЙ РАЙОН</dc:title>
  <dc:creator>userGK</dc:creator>
  <cp:lastModifiedBy>Хільковець</cp:lastModifiedBy>
  <cp:revision>65</cp:revision>
  <dcterms:created xsi:type="dcterms:W3CDTF">2014-12-17T06:47:31Z</dcterms:created>
  <dcterms:modified xsi:type="dcterms:W3CDTF">2023-02-28T09:50:26Z</dcterms:modified>
</cp:coreProperties>
</file>