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59.xml" ContentType="application/vnd.openxmlformats-officedocument.drawingml.char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charts/chart48.xml" ContentType="application/vnd.openxmlformats-officedocument.drawingml.char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charts/chart26.xml" ContentType="application/vnd.openxmlformats-officedocument.drawingml.chart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51.xml" ContentType="application/vnd.openxmlformats-officedocument.drawingml.chart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charts/chart40.xml" ContentType="application/vnd.openxmlformats-officedocument.drawingml.chart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charts/chart52.xml" ContentType="application/vnd.openxmlformats-officedocument.drawingml.char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charts/chart50.xml" ContentType="application/vnd.openxmlformats-officedocument.drawingml.chart+xml"/>
  <Default Extension="wdp" ContentType="image/vnd.ms-photo"/>
  <Override PartName="/ppt/slides/slide148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charts/chart19.xml" ContentType="application/vnd.openxmlformats-officedocument.drawingml.chart+xml"/>
  <Override PartName="/ppt/charts/chart55.xml" ContentType="application/vnd.openxmlformats-officedocument.drawingml.char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0" r:id="rId1"/>
  </p:sldMasterIdLst>
  <p:notesMasterIdLst>
    <p:notesMasterId r:id="rId195"/>
  </p:notesMasterIdLst>
  <p:sldIdLst>
    <p:sldId id="547" r:id="rId2"/>
    <p:sldId id="1594" r:id="rId3"/>
    <p:sldId id="1597" r:id="rId4"/>
    <p:sldId id="1598" r:id="rId5"/>
    <p:sldId id="990" r:id="rId6"/>
    <p:sldId id="1009" r:id="rId7"/>
    <p:sldId id="1012" r:id="rId8"/>
    <p:sldId id="1574" r:id="rId9"/>
    <p:sldId id="1020" r:id="rId10"/>
    <p:sldId id="1013" r:id="rId11"/>
    <p:sldId id="1593" r:id="rId12"/>
    <p:sldId id="1017" r:id="rId13"/>
    <p:sldId id="1596" r:id="rId14"/>
    <p:sldId id="1595" r:id="rId15"/>
    <p:sldId id="1150" r:id="rId16"/>
    <p:sldId id="1577" r:id="rId17"/>
    <p:sldId id="1569" r:id="rId18"/>
    <p:sldId id="1157" r:id="rId19"/>
    <p:sldId id="1570" r:id="rId20"/>
    <p:sldId id="1571" r:id="rId21"/>
    <p:sldId id="1158" r:id="rId22"/>
    <p:sldId id="1155" r:id="rId23"/>
    <p:sldId id="1405" r:id="rId24"/>
    <p:sldId id="1567" r:id="rId25"/>
    <p:sldId id="1408" r:id="rId26"/>
    <p:sldId id="1409" r:id="rId27"/>
    <p:sldId id="1411" r:id="rId28"/>
    <p:sldId id="1412" r:id="rId29"/>
    <p:sldId id="1413" r:id="rId30"/>
    <p:sldId id="1415" r:id="rId31"/>
    <p:sldId id="1416" r:id="rId32"/>
    <p:sldId id="1417" r:id="rId33"/>
    <p:sldId id="1527" r:id="rId34"/>
    <p:sldId id="1585" r:id="rId35"/>
    <p:sldId id="1419" r:id="rId36"/>
    <p:sldId id="611" r:id="rId37"/>
    <p:sldId id="1146" r:id="rId38"/>
    <p:sldId id="1248" r:id="rId39"/>
    <p:sldId id="1249" r:id="rId40"/>
    <p:sldId id="1246" r:id="rId41"/>
    <p:sldId id="1285" r:id="rId42"/>
    <p:sldId id="1286" r:id="rId43"/>
    <p:sldId id="1147" r:id="rId44"/>
    <p:sldId id="1376" r:id="rId45"/>
    <p:sldId id="1357" r:id="rId46"/>
    <p:sldId id="1522" r:id="rId47"/>
    <p:sldId id="1333" r:id="rId48"/>
    <p:sldId id="1358" r:id="rId49"/>
    <p:sldId id="1359" r:id="rId50"/>
    <p:sldId id="1360" r:id="rId51"/>
    <p:sldId id="1379" r:id="rId52"/>
    <p:sldId id="1391" r:id="rId53"/>
    <p:sldId id="1370" r:id="rId54"/>
    <p:sldId id="1371" r:id="rId55"/>
    <p:sldId id="1372" r:id="rId56"/>
    <p:sldId id="1373" r:id="rId57"/>
    <p:sldId id="1580" r:id="rId58"/>
    <p:sldId id="1374" r:id="rId59"/>
    <p:sldId id="1420" r:id="rId60"/>
    <p:sldId id="1421" r:id="rId61"/>
    <p:sldId id="1586" r:id="rId62"/>
    <p:sldId id="1587" r:id="rId63"/>
    <p:sldId id="1588" r:id="rId64"/>
    <p:sldId id="1589" r:id="rId65"/>
    <p:sldId id="1590" r:id="rId66"/>
    <p:sldId id="1422" r:id="rId67"/>
    <p:sldId id="1423" r:id="rId68"/>
    <p:sldId id="1424" r:id="rId69"/>
    <p:sldId id="1341" r:id="rId70"/>
    <p:sldId id="1582" r:id="rId71"/>
    <p:sldId id="1584" r:id="rId72"/>
    <p:sldId id="1048" r:id="rId73"/>
    <p:sldId id="1052" r:id="rId74"/>
    <p:sldId id="1528" r:id="rId75"/>
    <p:sldId id="1256" r:id="rId76"/>
    <p:sldId id="1257" r:id="rId77"/>
    <p:sldId id="1529" r:id="rId78"/>
    <p:sldId id="1044" r:id="rId79"/>
    <p:sldId id="1263" r:id="rId80"/>
    <p:sldId id="1067" r:id="rId81"/>
    <p:sldId id="1075" r:id="rId82"/>
    <p:sldId id="1069" r:id="rId83"/>
    <p:sldId id="1425" r:id="rId84"/>
    <p:sldId id="1426" r:id="rId85"/>
    <p:sldId id="1530" r:id="rId86"/>
    <p:sldId id="1428" r:id="rId87"/>
    <p:sldId id="1430" r:id="rId88"/>
    <p:sldId id="1431" r:id="rId89"/>
    <p:sldId id="1531" r:id="rId90"/>
    <p:sldId id="1532" r:id="rId91"/>
    <p:sldId id="1536" r:id="rId92"/>
    <p:sldId id="1533" r:id="rId93"/>
    <p:sldId id="1534" r:id="rId94"/>
    <p:sldId id="1434" r:id="rId95"/>
    <p:sldId id="1537" r:id="rId96"/>
    <p:sldId id="1538" r:id="rId97"/>
    <p:sldId id="1539" r:id="rId98"/>
    <p:sldId id="1439" r:id="rId99"/>
    <p:sldId id="1440" r:id="rId100"/>
    <p:sldId id="1540" r:id="rId101"/>
    <p:sldId id="1541" r:id="rId102"/>
    <p:sldId id="1542" r:id="rId103"/>
    <p:sldId id="1543" r:id="rId104"/>
    <p:sldId id="1544" r:id="rId105"/>
    <p:sldId id="1451" r:id="rId106"/>
    <p:sldId id="1452" r:id="rId107"/>
    <p:sldId id="1453" r:id="rId108"/>
    <p:sldId id="1454" r:id="rId109"/>
    <p:sldId id="1455" r:id="rId110"/>
    <p:sldId id="1456" r:id="rId111"/>
    <p:sldId id="1457" r:id="rId112"/>
    <p:sldId id="1458" r:id="rId113"/>
    <p:sldId id="1459" r:id="rId114"/>
    <p:sldId id="1460" r:id="rId115"/>
    <p:sldId id="1461" r:id="rId116"/>
    <p:sldId id="1462" r:id="rId117"/>
    <p:sldId id="1463" r:id="rId118"/>
    <p:sldId id="1572" r:id="rId119"/>
    <p:sldId id="1465" r:id="rId120"/>
    <p:sldId id="1466" r:id="rId121"/>
    <p:sldId id="1545" r:id="rId122"/>
    <p:sldId id="1467" r:id="rId123"/>
    <p:sldId id="1468" r:id="rId124"/>
    <p:sldId id="1469" r:id="rId125"/>
    <p:sldId id="1470" r:id="rId126"/>
    <p:sldId id="1471" r:id="rId127"/>
    <p:sldId id="1472" r:id="rId128"/>
    <p:sldId id="1473" r:id="rId129"/>
    <p:sldId id="1474" r:id="rId130"/>
    <p:sldId id="1475" r:id="rId131"/>
    <p:sldId id="1476" r:id="rId132"/>
    <p:sldId id="1477" r:id="rId133"/>
    <p:sldId id="1478" r:id="rId134"/>
    <p:sldId id="1479" r:id="rId135"/>
    <p:sldId id="1480" r:id="rId136"/>
    <p:sldId id="1481" r:id="rId137"/>
    <p:sldId id="1482" r:id="rId138"/>
    <p:sldId id="1483" r:id="rId139"/>
    <p:sldId id="1498" r:id="rId140"/>
    <p:sldId id="1499" r:id="rId141"/>
    <p:sldId id="1500" r:id="rId142"/>
    <p:sldId id="1501" r:id="rId143"/>
    <p:sldId id="1502" r:id="rId144"/>
    <p:sldId id="1503" r:id="rId145"/>
    <p:sldId id="1504" r:id="rId146"/>
    <p:sldId id="1505" r:id="rId147"/>
    <p:sldId id="1506" r:id="rId148"/>
    <p:sldId id="1507" r:id="rId149"/>
    <p:sldId id="1508" r:id="rId150"/>
    <p:sldId id="1509" r:id="rId151"/>
    <p:sldId id="1510" r:id="rId152"/>
    <p:sldId id="1511" r:id="rId153"/>
    <p:sldId id="1484" r:id="rId154"/>
    <p:sldId id="1546" r:id="rId155"/>
    <p:sldId id="1486" r:id="rId156"/>
    <p:sldId id="1547" r:id="rId157"/>
    <p:sldId id="1488" r:id="rId158"/>
    <p:sldId id="1489" r:id="rId159"/>
    <p:sldId id="1490" r:id="rId160"/>
    <p:sldId id="1491" r:id="rId161"/>
    <p:sldId id="1492" r:id="rId162"/>
    <p:sldId id="1493" r:id="rId163"/>
    <p:sldId id="1494" r:id="rId164"/>
    <p:sldId id="1267" r:id="rId165"/>
    <p:sldId id="1268" r:id="rId166"/>
    <p:sldId id="1269" r:id="rId167"/>
    <p:sldId id="1548" r:id="rId168"/>
    <p:sldId id="1284" r:id="rId169"/>
    <p:sldId id="1272" r:id="rId170"/>
    <p:sldId id="1273" r:id="rId171"/>
    <p:sldId id="1275" r:id="rId172"/>
    <p:sldId id="1512" r:id="rId173"/>
    <p:sldId id="1561" r:id="rId174"/>
    <p:sldId id="1513" r:id="rId175"/>
    <p:sldId id="1562" r:id="rId176"/>
    <p:sldId id="1514" r:id="rId177"/>
    <p:sldId id="1515" r:id="rId178"/>
    <p:sldId id="1516" r:id="rId179"/>
    <p:sldId id="1517" r:id="rId180"/>
    <p:sldId id="1518" r:id="rId181"/>
    <p:sldId id="1519" r:id="rId182"/>
    <p:sldId id="1520" r:id="rId183"/>
    <p:sldId id="817" r:id="rId184"/>
    <p:sldId id="1553" r:id="rId185"/>
    <p:sldId id="1554" r:id="rId186"/>
    <p:sldId id="1555" r:id="rId187"/>
    <p:sldId id="1556" r:id="rId188"/>
    <p:sldId id="1557" r:id="rId189"/>
    <p:sldId id="1521" r:id="rId190"/>
    <p:sldId id="1523" r:id="rId191"/>
    <p:sldId id="1524" r:id="rId192"/>
    <p:sldId id="1525" r:id="rId193"/>
    <p:sldId id="1599" r:id="rId19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69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5" autoAdjust="0"/>
    <p:restoredTop sz="99879" autoAdjust="0"/>
  </p:normalViewPr>
  <p:slideViewPr>
    <p:cSldViewPr>
      <p:cViewPr>
        <p:scale>
          <a:sx n="100" d="100"/>
          <a:sy n="100" d="100"/>
        </p:scale>
        <p:origin x="-100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commentAuthors" Target="commentAuthors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p-101\Dokuments\&#1047;&#1042;&#1030;&#1058;%20&#1043;&#1086;&#1083;&#1086;&#1074;&#1080;%20%202018\&#1050;&#1085;&#1080;&#1075;&#1072;1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p-101\Dokuments\&#1047;&#1042;&#1030;&#1058;%20&#1043;&#1086;&#1083;&#1086;&#1074;&#1080;%20%202018\&#1050;&#1085;&#1080;&#1075;&#1072;1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p-101\Dokuments\&#1047;&#1042;&#1030;&#1058;%20&#1043;&#1086;&#1083;&#1086;&#1074;&#1080;%20%202018\&#1050;&#1085;&#1080;&#1075;&#1072;1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p-101\Dokuments\&#1047;&#1042;&#1030;&#1058;%20&#1043;&#1086;&#1083;&#1086;&#1074;&#1080;%20%202018\&#1050;&#1085;&#1080;&#1075;&#1072;1.xlsx" TargetMode="Externa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13219421783402"/>
          <c:y val="0.2743980794535123"/>
          <c:w val="0.87753018372702163"/>
          <c:h val="0.6182024642752989"/>
        </c:manualLayout>
      </c:layout>
      <c:bar3DChart>
        <c:barDir val="col"/>
        <c:grouping val="clustered"/>
        <c:ser>
          <c:idx val="0"/>
          <c:order val="0"/>
          <c:tx>
            <c:strRef>
              <c:f>ПДФО!$C$23</c:f>
              <c:strCache>
                <c:ptCount val="1"/>
                <c:pt idx="0">
                  <c:v>Надходження до загального фонду бюджету міста Києва по Голосіївському району за 2016-2018 роки, млн. грн.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3888888888889204E-2"/>
                  <c:y val="-3.703703703703729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9357788594058972E-3"/>
                  <c:y val="-2.055558666256054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316082559770174E-2"/>
                  <c:y val="-1.722216000821251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ПДФО!$B$24:$B$26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 </c:v>
                </c:pt>
              </c:strCache>
            </c:strRef>
          </c:cat>
          <c:val>
            <c:numRef>
              <c:f>ПДФО!$C$24:$C$26</c:f>
              <c:numCache>
                <c:formatCode>General</c:formatCode>
                <c:ptCount val="3"/>
                <c:pt idx="0">
                  <c:v>2822.8</c:v>
                </c:pt>
                <c:pt idx="1">
                  <c:v>3059.3</c:v>
                </c:pt>
                <c:pt idx="2">
                  <c:v>3771.4</c:v>
                </c:pt>
              </c:numCache>
            </c:numRef>
          </c:val>
          <c:shape val="cylinder"/>
        </c:ser>
        <c:gapWidth val="65"/>
        <c:shape val="box"/>
        <c:axId val="94876032"/>
        <c:axId val="94877568"/>
        <c:axId val="0"/>
      </c:bar3DChart>
      <c:catAx>
        <c:axId val="948760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94877568"/>
        <c:crosses val="autoZero"/>
        <c:auto val="1"/>
        <c:lblAlgn val="ctr"/>
        <c:lblOffset val="100"/>
      </c:catAx>
      <c:valAx>
        <c:axId val="948775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948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тис.грн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6975308641975776E-2"/>
                  <c:y val="-4.2313204946662679E-2"/>
                </c:manualLayout>
              </c:layout>
              <c:tx>
                <c:rich>
                  <a:bodyPr/>
                  <a:lstStyle/>
                  <a:p>
                    <a:r>
                      <a:rPr lang="uk-UA" sz="1600" dirty="0" smtClean="0"/>
                      <a:t>15863,4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3888888888889398E-2"/>
                  <c:y val="-4.4896522574312023E-2"/>
                </c:manualLayout>
              </c:layout>
              <c:tx>
                <c:rich>
                  <a:bodyPr/>
                  <a:lstStyle/>
                  <a:p>
                    <a:r>
                      <a:rPr lang="uk-UA" sz="1600" dirty="0" smtClean="0"/>
                      <a:t>16630,3</a:t>
                    </a:r>
                    <a:endParaRPr lang="en-US" sz="16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864197530864296E-2"/>
                  <c:y val="-4.4896522574312023E-2"/>
                </c:manualLayout>
              </c:layout>
              <c:tx>
                <c:rich>
                  <a:bodyPr/>
                  <a:lstStyle/>
                  <a:p>
                    <a:r>
                      <a:rPr lang="uk-UA" sz="1600" dirty="0" smtClean="0"/>
                      <a:t>20253,75</a:t>
                    </a:r>
                    <a:endParaRPr lang="en-US" sz="16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 2016 рік</c:v>
                </c:pt>
                <c:pt idx="1">
                  <c:v> 2017 рік</c:v>
                </c:pt>
                <c:pt idx="2">
                  <c:v> 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15863.4</c:v>
                </c:pt>
                <c:pt idx="1">
                  <c:v>16630.3</c:v>
                </c:pt>
                <c:pt idx="2">
                  <c:v>20253.75</c:v>
                </c:pt>
              </c:numCache>
            </c:numRef>
          </c:val>
        </c:ser>
        <c:shape val="box"/>
        <c:axId val="125919616"/>
        <c:axId val="125921152"/>
        <c:axId val="0"/>
      </c:bar3DChart>
      <c:catAx>
        <c:axId val="1259196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921152"/>
        <c:crosses val="autoZero"/>
        <c:auto val="1"/>
        <c:lblAlgn val="ctr"/>
        <c:lblOffset val="100"/>
      </c:catAx>
      <c:valAx>
        <c:axId val="1259211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9196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2407407407408703E-2"/>
                  <c:y val="-3.8565697671880693E-2"/>
                </c:manualLayout>
              </c:layout>
              <c:showVal val="1"/>
            </c:dLbl>
            <c:dLbl>
              <c:idx val="1"/>
              <c:layout>
                <c:manualLayout>
                  <c:x val="2.7777656265189091E-2"/>
                  <c:y val="-3.6155341567388206E-2"/>
                </c:manualLayout>
              </c:layout>
              <c:showVal val="1"/>
            </c:dLbl>
            <c:dLbl>
              <c:idx val="2"/>
              <c:layout>
                <c:manualLayout>
                  <c:x val="3.0864197530864296E-2"/>
                  <c:y val="-4.0976053776373235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 2017 рік</c:v>
                </c:pt>
                <c:pt idx="2">
                  <c:v> 2018 рік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0.99529999999999996</c:v>
                </c:pt>
                <c:pt idx="1">
                  <c:v>0.99049999999999949</c:v>
                </c:pt>
                <c:pt idx="2">
                  <c:v>0.99460000000000004</c:v>
                </c:pt>
              </c:numCache>
            </c:numRef>
          </c:val>
        </c:ser>
        <c:shape val="box"/>
        <c:axId val="125966592"/>
        <c:axId val="125972480"/>
        <c:axId val="0"/>
      </c:bar3DChart>
      <c:catAx>
        <c:axId val="1259665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972480"/>
        <c:crosses val="autoZero"/>
        <c:auto val="1"/>
        <c:lblAlgn val="ctr"/>
        <c:lblOffset val="100"/>
      </c:catAx>
      <c:valAx>
        <c:axId val="125972480"/>
        <c:scaling>
          <c:orientation val="minMax"/>
        </c:scaling>
        <c:axPos val="l"/>
        <c:majorGridlines/>
        <c:numFmt formatCode="0.00%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59665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Всього</a:t>
            </a:r>
          </a:p>
          <a:p>
            <a:pPr>
              <a:defRPr lang="uk-UA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41651735750012375"/>
          <c:y val="1.3518038705018741E-2"/>
        </c:manualLayout>
      </c:layout>
    </c:title>
    <c:view3D>
      <c:rAngAx val="1"/>
    </c:view3D>
    <c:floor>
      <c:spPr>
        <a:solidFill>
          <a:schemeClr val="bg1">
            <a:lumMod val="85000"/>
          </a:schemeClr>
        </a:solidFill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3.1446540880504276E-2"/>
                  <c:y val="-0.24549694971311325"/>
                </c:manualLayout>
              </c:layout>
              <c:tx>
                <c:rich>
                  <a:bodyPr/>
                  <a:lstStyle/>
                  <a:p>
                    <a:pPr>
                      <a:defRPr lang="uk-UA" sz="1600" b="1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uk-UA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11044</a:t>
                    </a:r>
                    <a:endParaRPr lang="en-US" sz="16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9.4347050958253267E-3"/>
                  <c:y val="-0.31876110049182244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14366 </a:t>
                    </a:r>
                    <a:endParaRPr lang="en-US" sz="16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3.1446540880503892E-3"/>
                  <c:y val="-0.35804579826360655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17234</a:t>
                    </a:r>
                    <a:endParaRPr lang="en-US" sz="16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 2016 рік</c:v>
                </c:pt>
                <c:pt idx="1">
                  <c:v>2017 рік</c:v>
                </c:pt>
                <c:pt idx="2">
                  <c:v> 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11044</c:v>
                </c:pt>
                <c:pt idx="1">
                  <c:v>14365.6</c:v>
                </c:pt>
                <c:pt idx="2">
                  <c:v>17234.2</c:v>
                </c:pt>
              </c:numCache>
            </c:numRef>
          </c:val>
        </c:ser>
        <c:shape val="box"/>
        <c:axId val="126026496"/>
        <c:axId val="126028032"/>
        <c:axId val="0"/>
      </c:bar3DChart>
      <c:catAx>
        <c:axId val="126026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028032"/>
        <c:crosses val="autoZero"/>
        <c:auto val="1"/>
        <c:lblAlgn val="ctr"/>
        <c:lblOffset val="100"/>
      </c:catAx>
      <c:valAx>
        <c:axId val="1260280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b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0264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lang="uk-UA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експорт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41316817709107417"/>
          <c:y val="1.3467922060816893E-2"/>
        </c:manualLayout>
      </c:layout>
    </c:title>
    <c:view3D>
      <c:rAngAx val="1"/>
    </c:view3D>
    <c:floor>
      <c:spPr>
        <a:solidFill>
          <a:schemeClr val="bg1">
            <a:lumMod val="85000"/>
          </a:schemeClr>
        </a:solidFill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тому числі за кордон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c:spPr>
          <c:dLbls>
            <c:dLbl>
              <c:idx val="0"/>
              <c:layout>
                <c:manualLayout>
                  <c:x val="1.5723270440251583E-2"/>
                  <c:y val="-0.24511618150687181"/>
                </c:manualLayout>
              </c:layout>
              <c:tx>
                <c:rich>
                  <a:bodyPr/>
                  <a:lstStyle/>
                  <a:p>
                    <a:r>
                      <a:rPr lang="uk-UA" b="1" dirty="0" smtClean="0">
                        <a:latin typeface="Arial" pitchFamily="34" charset="0"/>
                        <a:cs typeface="Arial" pitchFamily="34" charset="0"/>
                      </a:rPr>
                      <a:t>2696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5723270440251631E-2"/>
                  <c:y val="-0.36094031122990172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>
                        <a:latin typeface="Arial" pitchFamily="34" charset="0"/>
                        <a:cs typeface="Arial" pitchFamily="34" charset="0"/>
                      </a:rPr>
                      <a:t>4162</a:t>
                    </a:r>
                    <a:endParaRPr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3.7735849056604591E-2"/>
                  <c:y val="-0.35555314240556579"/>
                </c:manualLayout>
              </c:layout>
              <c:tx>
                <c:rich>
                  <a:bodyPr/>
                  <a:lstStyle/>
                  <a:p>
                    <a:pPr>
                      <a:defRPr lang="uk-UA" sz="16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uk-UA" dirty="0" smtClean="0">
                        <a:latin typeface="Arial" pitchFamily="34" charset="0"/>
                        <a:cs typeface="Arial" pitchFamily="34" charset="0"/>
                      </a:rPr>
                      <a:t>4017</a:t>
                    </a:r>
                    <a:endParaRPr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uk-UA"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2696</c:v>
                </c:pt>
                <c:pt idx="1">
                  <c:v>4162</c:v>
                </c:pt>
                <c:pt idx="2">
                  <c:v>4017</c:v>
                </c:pt>
              </c:numCache>
            </c:numRef>
          </c:val>
        </c:ser>
        <c:shape val="box"/>
        <c:axId val="126102144"/>
        <c:axId val="126108032"/>
        <c:axId val="0"/>
      </c:bar3DChart>
      <c:catAx>
        <c:axId val="126102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108032"/>
        <c:crosses val="autoZero"/>
        <c:auto val="1"/>
        <c:lblAlgn val="ctr"/>
        <c:lblOffset val="100"/>
      </c:catAx>
      <c:valAx>
        <c:axId val="1261080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 b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102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4444598436973322E-2"/>
          <c:y val="6.5845605677347888E-2"/>
          <c:w val="0.84185528188245251"/>
          <c:h val="0.817010171267321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7"/>
          <c:dPt>
            <c:idx val="0"/>
            <c:explosion val="20"/>
          </c:dPt>
          <c:dPt>
            <c:idx val="1"/>
            <c:explosion val="22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2.1434178952841051E-2"/>
                  <c:y val="-0.1679116194500164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Шевченківський </a:t>
                    </a:r>
                    <a:r>
                      <a:rPr lang="uk-UA" sz="14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33,1%</a:t>
                    </a:r>
                    <a:endParaRPr lang="en-US" sz="14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6.878791114617722E-3"/>
                  <c:y val="7.3405143374479676E-2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err="1" smtClean="0">
                        <a:latin typeface="Arial" pitchFamily="34" charset="0"/>
                        <a:cs typeface="Arial" pitchFamily="34" charset="0"/>
                      </a:rPr>
                      <a:t>Оболонський</a:t>
                    </a:r>
                    <a:endParaRPr lang="uk-UA" sz="1400" b="1" dirty="0" smtClean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uk-UA" sz="14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11,4%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4.0904335141035914E-3"/>
                  <c:y val="8.7718722927505183E-2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Голосіївський  9,1%</a:t>
                    </a:r>
                    <a:endParaRPr lang="en-US" sz="14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-2.0073350317758056E-2"/>
                  <c:y val="7.1655608126393988E-2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Решта</a:t>
                    </a:r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19,1%</a:t>
                    </a:r>
                    <a:endParaRPr lang="en-US" sz="14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1.6161503045234629E-2"/>
                  <c:y val="-0.12199124850655009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Печерський  </a:t>
                    </a:r>
                  </a:p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12,4%</a:t>
                    </a:r>
                    <a:endParaRPr lang="en-US" sz="14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-5.6049053137889005E-3"/>
                  <c:y val="-2.2367554149518923E-2"/>
                </c:manualLayout>
              </c:layout>
              <c:tx>
                <c:rich>
                  <a:bodyPr/>
                  <a:lstStyle/>
                  <a:p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Подільський  14,9%</a:t>
                    </a:r>
                    <a:endParaRPr lang="en-US" sz="1400" b="1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Шевченківський </c:v>
                </c:pt>
                <c:pt idx="1">
                  <c:v>Оболонський </c:v>
                </c:pt>
                <c:pt idx="2">
                  <c:v>Голосіївський </c:v>
                </c:pt>
                <c:pt idx="3">
                  <c:v>Решта</c:v>
                </c:pt>
                <c:pt idx="4">
                  <c:v>Печерський </c:v>
                </c:pt>
                <c:pt idx="5">
                  <c:v>Подільський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0.33000000000000212</c:v>
                </c:pt>
                <c:pt idx="1">
                  <c:v>0.11</c:v>
                </c:pt>
                <c:pt idx="2">
                  <c:v>9.0000000000000024E-2</c:v>
                </c:pt>
                <c:pt idx="3">
                  <c:v>0.19</c:v>
                </c:pt>
                <c:pt idx="4">
                  <c:v>0.13</c:v>
                </c:pt>
                <c:pt idx="5">
                  <c:v>0.15000000000000024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noFill/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plotArea>
      <c:layout>
        <c:manualLayout>
          <c:layoutTarget val="inner"/>
          <c:xMode val="edge"/>
          <c:yMode val="edge"/>
          <c:x val="9.1359239817244989E-2"/>
          <c:y val="4.5927483279676322E-2"/>
          <c:w val="0.88394940215812612"/>
          <c:h val="0.8224721746607238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</c:spPr>
          <c:dLbls>
            <c:dLbl>
              <c:idx val="0"/>
              <c:layout>
                <c:manualLayout>
                  <c:x val="2.7777777777779473E-2"/>
                  <c:y val="-0.21667159489652529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7893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2.9320987654320996E-2"/>
                  <c:y val="-0.31314887916300438"/>
                </c:manualLayout>
              </c:layout>
              <c:tx>
                <c:rich>
                  <a:bodyPr/>
                  <a:lstStyle/>
                  <a:p>
                    <a:endParaRPr lang="uk-UA" sz="1600" b="1" dirty="0" smtClean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8141</a:t>
                    </a:r>
                  </a:p>
                  <a:p>
                    <a:endParaRPr lang="uk-UA" sz="1600" b="1" dirty="0" smtClean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2.3148148148148147E-2"/>
                  <c:y val="-0.43134911942218584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8471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 2016 рік</c:v>
                </c:pt>
                <c:pt idx="1">
                  <c:v> 2017 рік</c:v>
                </c:pt>
                <c:pt idx="2">
                  <c:v> 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7893</c:v>
                </c:pt>
                <c:pt idx="1">
                  <c:v>8141</c:v>
                </c:pt>
                <c:pt idx="2">
                  <c:v>8471</c:v>
                </c:pt>
              </c:numCache>
            </c:numRef>
          </c:val>
        </c:ser>
        <c:shape val="box"/>
        <c:axId val="126373248"/>
        <c:axId val="126375040"/>
        <c:axId val="0"/>
      </c:bar3DChart>
      <c:catAx>
        <c:axId val="126373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375040"/>
        <c:crosses val="autoZero"/>
        <c:auto val="1"/>
        <c:lblAlgn val="ctr"/>
        <c:lblOffset val="100"/>
      </c:catAx>
      <c:valAx>
        <c:axId val="126375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3732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рік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5432098765432191E-3"/>
                  <c:y val="-6.7345004808921832E-2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lang="uk-UA" sz="16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Кількість юридичних осіб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30334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рік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0864197530864395E-3"/>
                  <c:y val="-6.4538751200573313E-2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Кількість юридичних осіб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32862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рік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0123456790123462E-2"/>
                  <c:y val="-7.2956849183256692E-2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Кількість юридичних осіб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36357</c:v>
                </c:pt>
              </c:numCache>
            </c:numRef>
          </c:val>
        </c:ser>
        <c:shape val="box"/>
        <c:axId val="126277120"/>
        <c:axId val="126278656"/>
        <c:axId val="0"/>
      </c:bar3DChart>
      <c:catAx>
        <c:axId val="126277120"/>
        <c:scaling>
          <c:orientation val="minMax"/>
        </c:scaling>
        <c:delete val="1"/>
        <c:axPos val="b"/>
        <c:tickLblPos val="nextTo"/>
        <c:crossAx val="126278656"/>
        <c:crosses val="autoZero"/>
        <c:auto val="1"/>
        <c:lblAlgn val="ctr"/>
        <c:lblOffset val="100"/>
      </c:catAx>
      <c:valAx>
        <c:axId val="1262786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277120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Загальний обсяг  фінансування</c:v>
                </c:pt>
              </c:strCache>
            </c:strRef>
          </c:tx>
          <c:dLbls>
            <c:dLbl>
              <c:idx val="0"/>
              <c:layout>
                <c:manualLayout>
                  <c:x val="1.0802469135802677E-2"/>
                  <c:y val="-3.6478424591628346E-2"/>
                </c:manualLayout>
              </c:layout>
              <c:showVal val="1"/>
            </c:dLbl>
            <c:dLbl>
              <c:idx val="1"/>
              <c:layout>
                <c:manualLayout>
                  <c:x val="1.543209876543233E-3"/>
                  <c:y val="-3.6478424591628346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рік</c:v>
                </c:pt>
                <c:pt idx="1">
                  <c:v>2018 рік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25.1</c:v>
                </c:pt>
                <c:pt idx="1">
                  <c:v>101.9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Виконано робіт</c:v>
                </c:pt>
              </c:strCache>
            </c:strRef>
          </c:tx>
          <c:dLbls>
            <c:dLbl>
              <c:idx val="0"/>
              <c:layout>
                <c:manualLayout>
                  <c:x val="2.3148148148148147E-2"/>
                  <c:y val="-3.3672391930733854E-2"/>
                </c:manualLayout>
              </c:layout>
              <c:showVal val="1"/>
            </c:dLbl>
            <c:dLbl>
              <c:idx val="1"/>
              <c:layout>
                <c:manualLayout>
                  <c:x val="3.3950617283950615E-2"/>
                  <c:y val="-4.209048991341863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рік</c:v>
                </c:pt>
                <c:pt idx="1">
                  <c:v>2018 рік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20.399999999999999</c:v>
                </c:pt>
                <c:pt idx="1">
                  <c:v>96.1</c:v>
                </c:pt>
              </c:numCache>
            </c:numRef>
          </c:val>
        </c:ser>
        <c:shape val="box"/>
        <c:axId val="126422016"/>
        <c:axId val="126432000"/>
        <c:axId val="0"/>
      </c:bar3DChart>
      <c:catAx>
        <c:axId val="1264220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432000"/>
        <c:crosses val="autoZero"/>
        <c:auto val="1"/>
        <c:lblAlgn val="ctr"/>
        <c:lblOffset val="100"/>
      </c:catAx>
      <c:valAx>
        <c:axId val="1264320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6422016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 sz="1400" b="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Загальний обсяг фінансування </c:v>
                </c:pt>
              </c:strCache>
            </c:strRef>
          </c:tx>
          <c:dLbls>
            <c:dLbl>
              <c:idx val="0"/>
              <c:layout>
                <c:manualLayout>
                  <c:x val="1.6975308641975568E-2"/>
                  <c:y val="-4.7702555235207014E-2"/>
                </c:manualLayout>
              </c:layout>
              <c:showVal val="1"/>
            </c:dLbl>
            <c:dLbl>
              <c:idx val="1"/>
              <c:layout>
                <c:manualLayout>
                  <c:x val="1.6975308641975627E-2"/>
                  <c:y val="-3.3672391930733882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рік</c:v>
                </c:pt>
                <c:pt idx="1">
                  <c:v>2018 рік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123.2</c:v>
                </c:pt>
                <c:pt idx="1">
                  <c:v>117.3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Виконано робіт</c:v>
                </c:pt>
              </c:strCache>
            </c:strRef>
          </c:tx>
          <c:dLbls>
            <c:dLbl>
              <c:idx val="0"/>
              <c:layout>
                <c:manualLayout>
                  <c:x val="2.4691358024691412E-2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3.3950617283950615E-2"/>
                  <c:y val="-4.209048991341863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2017 рік</c:v>
                </c:pt>
                <c:pt idx="1">
                  <c:v>2018 рік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106.4</c:v>
                </c:pt>
                <c:pt idx="1">
                  <c:v>109.1</c:v>
                </c:pt>
              </c:numCache>
            </c:numRef>
          </c:val>
        </c:ser>
        <c:shape val="box"/>
        <c:axId val="128173952"/>
        <c:axId val="128175488"/>
        <c:axId val="0"/>
      </c:bar3DChart>
      <c:catAx>
        <c:axId val="128173952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175488"/>
        <c:crosses val="autoZero"/>
        <c:auto val="1"/>
        <c:lblAlgn val="ctr"/>
        <c:lblOffset val="100"/>
      </c:catAx>
      <c:valAx>
        <c:axId val="1281754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173952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</c:spPr>
          <c:dLbls>
            <c:dLbl>
              <c:idx val="0"/>
              <c:layout>
                <c:manualLayout>
                  <c:x val="2.1604938271605291E-2"/>
                  <c:y val="-1.1224130643578207E-2"/>
                </c:manualLayout>
              </c:layout>
              <c:showVal val="1"/>
            </c:dLbl>
            <c:dLbl>
              <c:idx val="1"/>
              <c:layout>
                <c:manualLayout>
                  <c:x val="2.4691358024691412E-2"/>
                  <c:y val="-1.9642228626261658E-2"/>
                </c:manualLayout>
              </c:layout>
              <c:showVal val="1"/>
            </c:dLbl>
            <c:dLbl>
              <c:idx val="2"/>
              <c:layout>
                <c:manualLayout>
                  <c:x val="2.6234567901234612E-2"/>
                  <c:y val="-5.6120653217889768E-3"/>
                </c:manualLayout>
              </c:layout>
              <c:showVal val="1"/>
            </c:dLbl>
            <c:dLbl>
              <c:idx val="3"/>
              <c:layout>
                <c:manualLayout>
                  <c:x val="2.6234567901234612E-2"/>
                  <c:y val="-1.122413064357820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9</a:t>
                    </a:r>
                    <a:r>
                      <a:rPr lang="uk-UA" sz="1400" b="1" dirty="0" smtClean="0">
                        <a:latin typeface="Arial" pitchFamily="34" charset="0"/>
                        <a:cs typeface="Arial" pitchFamily="34" charset="0"/>
                      </a:rPr>
                      <a:t>2,3</a:t>
                    </a:r>
                    <a:r>
                      <a:rPr lang="en-US" sz="1400" b="1" dirty="0" smtClean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 sz="14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Кількість об'єктів</c:v>
                </c:pt>
                <c:pt idx="1">
                  <c:v>Фінансування, млн.грн</c:v>
                </c:pt>
                <c:pt idx="2">
                  <c:v>Стан виконання робіт, млн.грн</c:v>
                </c:pt>
                <c:pt idx="3">
                  <c:v>Відсоток  від річної програми,%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176</c:v>
                </c:pt>
                <c:pt idx="1">
                  <c:v>68.7</c:v>
                </c:pt>
                <c:pt idx="2">
                  <c:v>63.4</c:v>
                </c:pt>
                <c:pt idx="3" formatCode="0.00%">
                  <c:v>92.3</c:v>
                </c:pt>
              </c:numCache>
            </c:numRef>
          </c:val>
        </c:ser>
        <c:shape val="box"/>
        <c:axId val="128401792"/>
        <c:axId val="128403328"/>
        <c:axId val="0"/>
      </c:bar3DChart>
      <c:catAx>
        <c:axId val="128401792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403328"/>
        <c:crosses val="autoZero"/>
        <c:auto val="1"/>
        <c:lblAlgn val="ctr"/>
        <c:lblOffset val="100"/>
      </c:catAx>
      <c:valAx>
        <c:axId val="12840332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4017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128318606287018"/>
          <c:y val="0.2005107483993884"/>
          <c:w val="0.85462958271770961"/>
          <c:h val="0.39519650655021832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7435208319115878E-17"/>
                  <c:y val="-2.620087336244548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lang="ru-RU" sz="1600" b="1" i="0" u="none" strike="noStrike" baseline="0">
                      <a:solidFill>
                        <a:srgbClr val="000000"/>
                      </a:solidFill>
                      <a:latin typeface="Arial" pitchFamily="34" charset="0"/>
                      <a:ea typeface="Arial Cyr"/>
                      <a:cs typeface="Arial" pitchFamily="34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ru-RU" sz="16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'питома вага-д.1-2'!$A$2:$A$11</c:f>
              <c:strCache>
                <c:ptCount val="10"/>
                <c:pt idx="0">
                  <c:v>Голосіївський</c:v>
                </c:pt>
                <c:pt idx="1">
                  <c:v>Дарницький</c:v>
                </c:pt>
                <c:pt idx="2">
                  <c:v>Деснянський</c:v>
                </c:pt>
                <c:pt idx="3">
                  <c:v>Дніпровський</c:v>
                </c:pt>
                <c:pt idx="4">
                  <c:v>Оболонський</c:v>
                </c:pt>
                <c:pt idx="5">
                  <c:v>Печерський</c:v>
                </c:pt>
                <c:pt idx="6">
                  <c:v>Подільський</c:v>
                </c:pt>
                <c:pt idx="7">
                  <c:v>Святошинський</c:v>
                </c:pt>
                <c:pt idx="8">
                  <c:v>Солом"янський</c:v>
                </c:pt>
                <c:pt idx="9">
                  <c:v>Шевченківський</c:v>
                </c:pt>
              </c:strCache>
            </c:strRef>
          </c:cat>
          <c:val>
            <c:numRef>
              <c:f>'питома вага-д.1-2'!$B$2:$B$11</c:f>
              <c:numCache>
                <c:formatCode>0.0%</c:formatCode>
                <c:ptCount val="10"/>
                <c:pt idx="0">
                  <c:v>0.10437171151722002</c:v>
                </c:pt>
                <c:pt idx="1">
                  <c:v>6.7427989794279067E-2</c:v>
                </c:pt>
                <c:pt idx="2">
                  <c:v>4.673387181024647E-2</c:v>
                </c:pt>
                <c:pt idx="3">
                  <c:v>6.3083590023809574E-2</c:v>
                </c:pt>
                <c:pt idx="4">
                  <c:v>7.3203938548154684E-2</c:v>
                </c:pt>
                <c:pt idx="5">
                  <c:v>0.16647647333368637</c:v>
                </c:pt>
                <c:pt idx="6">
                  <c:v>8.8649728992698268E-2</c:v>
                </c:pt>
                <c:pt idx="7">
                  <c:v>5.8404813000048433E-2</c:v>
                </c:pt>
                <c:pt idx="8">
                  <c:v>9.9318335441883066E-2</c:v>
                </c:pt>
                <c:pt idx="9">
                  <c:v>0.23232954753797841</c:v>
                </c:pt>
              </c:numCache>
            </c:numRef>
          </c:val>
        </c:ser>
        <c:axId val="97609216"/>
        <c:axId val="97610752"/>
      </c:barChart>
      <c:catAx>
        <c:axId val="9760921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lang="ru-RU" sz="1200" b="1" i="0" u="none" strike="noStrike" baseline="0">
                <a:solidFill>
                  <a:srgbClr val="000000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97610752"/>
        <c:crosses val="autoZero"/>
        <c:auto val="1"/>
        <c:lblAlgn val="ctr"/>
        <c:lblOffset val="100"/>
        <c:tickLblSkip val="1"/>
        <c:tickMarkSkip val="1"/>
      </c:catAx>
      <c:valAx>
        <c:axId val="9761075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200" b="1" i="0" u="none" strike="noStrike" baseline="0">
                <a:solidFill>
                  <a:srgbClr val="000000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9760921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dLbl>
              <c:idx val="0"/>
              <c:layout>
                <c:manualLayout>
                  <c:x val="1.9323601385588002E-2"/>
                  <c:y val="-5.612065321788976E-3"/>
                </c:manualLayout>
              </c:layout>
              <c:showVal val="1"/>
            </c:dLbl>
            <c:dLbl>
              <c:idx val="1"/>
              <c:layout>
                <c:manualLayout>
                  <c:x val="1.6350739633959006E-2"/>
                  <c:y val="-1.9642228626261669E-2"/>
                </c:manualLayout>
              </c:layout>
              <c:showVal val="1"/>
            </c:dLbl>
            <c:dLbl>
              <c:idx val="2"/>
              <c:layout>
                <c:manualLayout>
                  <c:x val="2.5269324888845406E-2"/>
                  <c:y val="-1.6836195965366927E-2"/>
                </c:manualLayout>
              </c:layout>
              <c:showVal val="1"/>
            </c:dLbl>
            <c:dLbl>
              <c:idx val="3"/>
              <c:layout>
                <c:manualLayout>
                  <c:x val="5.2863099950422677E-3"/>
                  <c:y val="-1.6836195965366927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Кількість об'єктів</c:v>
                </c:pt>
                <c:pt idx="1">
                  <c:v>Фінансування, млн.грн </c:v>
                </c:pt>
                <c:pt idx="2">
                  <c:v>Стан виконаних робіт,млн.грн</c:v>
                </c:pt>
                <c:pt idx="3">
                  <c:v>Відсоток виконання,%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</c:v>
                </c:pt>
                <c:pt idx="1">
                  <c:v>47.4</c:v>
                </c:pt>
                <c:pt idx="2">
                  <c:v>44.5</c:v>
                </c:pt>
                <c:pt idx="3">
                  <c:v>93.9</c:v>
                </c:pt>
              </c:numCache>
            </c:numRef>
          </c:val>
        </c:ser>
        <c:shape val="box"/>
        <c:axId val="130203008"/>
        <c:axId val="130208896"/>
        <c:axId val="0"/>
      </c:bar3DChart>
      <c:catAx>
        <c:axId val="130203008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208896"/>
        <c:crosses val="autoZero"/>
        <c:auto val="1"/>
        <c:lblAlgn val="ctr"/>
        <c:lblOffset val="100"/>
      </c:catAx>
      <c:valAx>
        <c:axId val="13020889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2030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noFill/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0.42152133761057647"/>
          <c:y val="3.6478424591628346E-2"/>
          <c:w val="0.54244860017497865"/>
          <c:h val="0.848008920974387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7777777777778474E-2"/>
                  <c:y val="-1.6836416912820538E-2"/>
                </c:manualLayout>
              </c:layout>
              <c:showVal val="1"/>
            </c:dLbl>
            <c:dLbl>
              <c:idx val="1"/>
              <c:layout>
                <c:manualLayout>
                  <c:x val="2.0061606882473455E-2"/>
                  <c:y val="-1.403016330447244E-2"/>
                </c:manualLayout>
              </c:layout>
              <c:showVal val="1"/>
            </c:dLbl>
            <c:dLbl>
              <c:idx val="2"/>
              <c:layout>
                <c:manualLayout>
                  <c:x val="2.9320987654320996E-2"/>
                  <c:y val="-2.2448261287156011E-2"/>
                </c:manualLayout>
              </c:layout>
              <c:showVal val="1"/>
            </c:dLbl>
            <c:dLbl>
              <c:idx val="3"/>
              <c:layout>
                <c:manualLayout>
                  <c:x val="1.2345679012345723E-2"/>
                  <c:y val="-2.806032660894488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Кількість об'єктів</c:v>
                </c:pt>
                <c:pt idx="1">
                  <c:v>Фінансування,млн.грн</c:v>
                </c:pt>
                <c:pt idx="2">
                  <c:v>Стан виконання робіт, млн .грн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1.2</c:v>
                </c:pt>
                <c:pt idx="2">
                  <c:v>1.1000000000000001</c:v>
                </c:pt>
              </c:numCache>
            </c:numRef>
          </c:val>
        </c:ser>
        <c:shape val="box"/>
        <c:axId val="130512768"/>
        <c:axId val="130514304"/>
        <c:axId val="0"/>
      </c:bar3DChart>
      <c:catAx>
        <c:axId val="130512768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514304"/>
        <c:crosses val="autoZero"/>
        <c:auto val="1"/>
        <c:lblAlgn val="ctr"/>
        <c:lblOffset val="100"/>
      </c:catAx>
      <c:valAx>
        <c:axId val="130514304"/>
        <c:scaling>
          <c:orientation val="minMax"/>
        </c:scaling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5127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Підприєства торгівлі </c:v>
                </c:pt>
              </c:strCache>
            </c:strRef>
          </c:tx>
          <c:dLbls>
            <c:dLbl>
              <c:idx val="0"/>
              <c:layout>
                <c:manualLayout>
                  <c:x val="1.388888888888899E-2"/>
                  <c:y val="8.9793045148624573E-2"/>
                </c:manualLayout>
              </c:layout>
              <c:showVal val="1"/>
            </c:dLbl>
            <c:dLbl>
              <c:idx val="1"/>
              <c:layout>
                <c:manualLayout>
                  <c:x val="1.2345723900092535E-2"/>
                  <c:y val="0.13955893671092112"/>
                </c:manualLayout>
              </c:layout>
              <c:showVal val="1"/>
            </c:dLbl>
            <c:dLbl>
              <c:idx val="2"/>
              <c:layout>
                <c:manualLayout>
                  <c:x val="1.2345679012345723E-2"/>
                  <c:y val="0.1122413064357795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833</c:v>
                </c:pt>
                <c:pt idx="1">
                  <c:v>849</c:v>
                </c:pt>
                <c:pt idx="2">
                  <c:v>871</c:v>
                </c:pt>
              </c:numCache>
            </c:numRef>
          </c:val>
        </c:ser>
        <c:shape val="cylinder"/>
        <c:axId val="130818816"/>
        <c:axId val="130820352"/>
        <c:axId val="0"/>
      </c:bar3DChart>
      <c:catAx>
        <c:axId val="13081881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820352"/>
        <c:crosses val="autoZero"/>
        <c:auto val="1"/>
        <c:lblAlgn val="ctr"/>
        <c:lblOffset val="100"/>
      </c:catAx>
      <c:valAx>
        <c:axId val="1308203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8188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Підприємства ресторанного господарства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7.7160493827161131E-3"/>
                  <c:y val="0.1038232084530965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5432098765432171E-2"/>
                  <c:y val="0.12907750240114638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5432098765432171E-2"/>
                  <c:y val="0.14310766570561867"/>
                </c:manualLayout>
              </c:layout>
              <c:spPr/>
              <c:txPr>
                <a:bodyPr/>
                <a:lstStyle/>
                <a:p>
                  <a:pPr>
                    <a:defRPr lang="uk-UA" sz="1600" b="1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392</c:v>
                </c:pt>
                <c:pt idx="1">
                  <c:v>402</c:v>
                </c:pt>
                <c:pt idx="2">
                  <c:v>413</c:v>
                </c:pt>
              </c:numCache>
            </c:numRef>
          </c:val>
        </c:ser>
        <c:shape val="cylinder"/>
        <c:axId val="127864832"/>
        <c:axId val="127866368"/>
        <c:axId val="0"/>
      </c:bar3DChart>
      <c:catAx>
        <c:axId val="127864832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866368"/>
        <c:crosses val="autoZero"/>
        <c:auto val="1"/>
        <c:lblAlgn val="ctr"/>
        <c:lblOffset val="100"/>
      </c:catAx>
      <c:valAx>
        <c:axId val="1278663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8648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</c:spPr>
          <c:dLbls>
            <c:dLbl>
              <c:idx val="0"/>
              <c:layout>
                <c:manualLayout>
                  <c:x val="2.0740595574717472E-2"/>
                  <c:y val="0.1050498032145495"/>
                </c:manualLayout>
              </c:layout>
              <c:showVal val="1"/>
            </c:dLbl>
            <c:dLbl>
              <c:idx val="1"/>
              <c:layout>
                <c:manualLayout>
                  <c:x val="1.1851768899838643E-2"/>
                  <c:y val="0.11383331299543201"/>
                </c:manualLayout>
              </c:layout>
              <c:showVal val="1"/>
            </c:dLbl>
            <c:dLbl>
              <c:idx val="2"/>
              <c:layout>
                <c:manualLayout>
                  <c:x val="2.3703537799677116E-2"/>
                  <c:y val="0.13333244254154394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560</c:v>
                </c:pt>
                <c:pt idx="1">
                  <c:v>569</c:v>
                </c:pt>
                <c:pt idx="2">
                  <c:v>579</c:v>
                </c:pt>
              </c:numCache>
            </c:numRef>
          </c:val>
        </c:ser>
        <c:shape val="cylinder"/>
        <c:axId val="127912192"/>
        <c:axId val="127913984"/>
        <c:axId val="0"/>
      </c:bar3DChart>
      <c:catAx>
        <c:axId val="1279121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913984"/>
        <c:crosses val="autoZero"/>
        <c:auto val="1"/>
        <c:lblAlgn val="ctr"/>
        <c:lblOffset val="100"/>
      </c:catAx>
      <c:valAx>
        <c:axId val="1279139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79121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7.2956849183256692E-2"/>
                </c:manualLayout>
              </c:layout>
              <c:showVal val="1"/>
            </c:dLbl>
            <c:dLbl>
              <c:idx val="1"/>
              <c:layout>
                <c:manualLayout>
                  <c:x val="6.1728395061728964E-3"/>
                  <c:y val="-6.1732718539678814E-2"/>
                </c:manualLayout>
              </c:layout>
              <c:showVal val="1"/>
            </c:dLbl>
            <c:dLbl>
              <c:idx val="2"/>
              <c:layout>
                <c:manualLayout>
                  <c:x val="3.0864197530864786E-3"/>
                  <c:y val="-5.050858789610083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129</c:v>
                </c:pt>
                <c:pt idx="1">
                  <c:v>123</c:v>
                </c:pt>
                <c:pt idx="2">
                  <c:v>135</c:v>
                </c:pt>
              </c:numCache>
            </c:numRef>
          </c:val>
        </c:ser>
        <c:shape val="cylinder"/>
        <c:axId val="128354560"/>
        <c:axId val="128360448"/>
        <c:axId val="0"/>
      </c:bar3DChart>
      <c:catAx>
        <c:axId val="128354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360448"/>
        <c:crosses val="autoZero"/>
        <c:auto val="1"/>
        <c:lblAlgn val="ctr"/>
        <c:lblOffset val="100"/>
      </c:catAx>
      <c:valAx>
        <c:axId val="1283604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83545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dLbl>
              <c:idx val="0"/>
              <c:layout>
                <c:manualLayout>
                  <c:x val="7.0987532808399305E-3"/>
                  <c:y val="2.9766632431815591E-2"/>
                </c:manualLayout>
              </c:layout>
              <c:showVal val="1"/>
            </c:dLbl>
            <c:dLbl>
              <c:idx val="1"/>
              <c:layout>
                <c:manualLayout>
                  <c:x val="6.1728395061728392E-3"/>
                  <c:y val="2.5254293948050392E-2"/>
                </c:manualLayout>
              </c:layout>
              <c:showVal val="1"/>
            </c:dLbl>
            <c:dLbl>
              <c:idx val="2"/>
              <c:layout>
                <c:manualLayout>
                  <c:x val="3.0864197530864387E-3"/>
                  <c:y val="2.8060326608944881E-2"/>
                </c:manualLayout>
              </c:layout>
              <c:showVal val="1"/>
            </c:dLbl>
            <c:dLbl>
              <c:idx val="3"/>
              <c:layout>
                <c:manualLayout>
                  <c:x val="3.0864197530864387E-3"/>
                  <c:y val="1.6836195965366927E-2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На квартирному  обліку</c:v>
                </c:pt>
                <c:pt idx="1">
                  <c:v>Позачерговиків</c:v>
                </c:pt>
                <c:pt idx="2">
                  <c:v>Першочерговиків</c:v>
                </c:pt>
                <c:pt idx="3">
                  <c:v>На загальних підставах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6187</c:v>
                </c:pt>
                <c:pt idx="1">
                  <c:v>518</c:v>
                </c:pt>
                <c:pt idx="2">
                  <c:v>2658</c:v>
                </c:pt>
                <c:pt idx="3">
                  <c:v>3011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0864197530864387E-3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7.7160493827161131E-3"/>
                  <c:y val="-1.403016330447244E-2"/>
                </c:manualLayout>
              </c:layout>
              <c:showVal val="1"/>
            </c:dLbl>
            <c:dLbl>
              <c:idx val="2"/>
              <c:layout>
                <c:manualLayout>
                  <c:x val="9.2592592592593542E-3"/>
                  <c:y val="-2.8060326608944881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3.6478424591628346E-2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На квартирному  обліку</c:v>
                </c:pt>
                <c:pt idx="1">
                  <c:v>Позачерговиків</c:v>
                </c:pt>
                <c:pt idx="2">
                  <c:v>Першочерговиків</c:v>
                </c:pt>
                <c:pt idx="3">
                  <c:v>На загальних підставах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6266</c:v>
                </c:pt>
                <c:pt idx="1">
                  <c:v>520</c:v>
                </c:pt>
                <c:pt idx="2">
                  <c:v>2697</c:v>
                </c:pt>
                <c:pt idx="3">
                  <c:v>3049</c:v>
                </c:pt>
              </c:numCache>
            </c:numRef>
          </c:val>
        </c:ser>
        <c:shape val="cylinder"/>
        <c:axId val="130412928"/>
        <c:axId val="130414464"/>
        <c:axId val="0"/>
      </c:bar3DChart>
      <c:catAx>
        <c:axId val="130412928"/>
        <c:scaling>
          <c:orientation val="minMax"/>
        </c:scaling>
        <c:axPos val="l"/>
        <c:tickLblPos val="nextTo"/>
        <c:txPr>
          <a:bodyPr/>
          <a:lstStyle/>
          <a:p>
            <a:pPr>
              <a:defRPr lang="ru-RU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414464"/>
        <c:crosses val="autoZero"/>
        <c:auto val="1"/>
        <c:lblAlgn val="ctr"/>
        <c:lblOffset val="100"/>
      </c:catAx>
      <c:valAx>
        <c:axId val="13041446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ru-RU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412928"/>
        <c:crosses val="autoZero"/>
        <c:crossBetween val="between"/>
      </c:valAx>
    </c:plotArea>
    <c:legend>
      <c:legendPos val="r"/>
      <c:txPr>
        <a:bodyPr/>
        <a:lstStyle/>
        <a:p>
          <a:pPr>
            <a:defRPr lang="ru-RU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1759259259259259E-2"/>
          <c:y val="8.6885818553974065E-2"/>
          <c:w val="0.84104938271604934"/>
          <c:h val="0.643974111144965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будинки</c:v>
                </c:pt>
              </c:strCache>
            </c:strRef>
          </c:tx>
          <c:explosion val="25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bg2">
                  <a:lumMod val="75000"/>
                </a:schemeClr>
              </a:solidFill>
            </c:spPr>
          </c:dPt>
          <c:dPt>
            <c:idx val="5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10989489161077087"/>
                  <c:y val="-0.29677741120551832"/>
                </c:manualLayout>
              </c:layout>
              <c:showVal val="1"/>
            </c:dLbl>
            <c:dLbl>
              <c:idx val="1"/>
              <c:layout>
                <c:manualLayout>
                  <c:x val="-0.11221237970253718"/>
                  <c:y val="-8.8240668339533798E-2"/>
                </c:manualLayout>
              </c:layout>
              <c:showVal val="1"/>
            </c:dLbl>
            <c:dLbl>
              <c:idx val="2"/>
              <c:layout>
                <c:manualLayout>
                  <c:x val="-9.6106615145329061E-2"/>
                  <c:y val="-5.0897897309368514E-2"/>
                </c:manualLayout>
              </c:layout>
              <c:showVal val="1"/>
            </c:dLbl>
            <c:dLbl>
              <c:idx val="3"/>
              <c:layout>
                <c:manualLayout>
                  <c:x val="-0.11233292019053175"/>
                  <c:y val="-8.1199735835224454E-2"/>
                </c:manualLayout>
              </c:layout>
              <c:showVal val="1"/>
            </c:dLbl>
            <c:dLbl>
              <c:idx val="4"/>
              <c:layout>
                <c:manualLayout>
                  <c:x val="-4.3690944881889772E-2"/>
                  <c:y val="-5.2066046496624031E-2"/>
                </c:manualLayout>
              </c:layout>
              <c:showVal val="1"/>
            </c:dLbl>
            <c:dLbl>
              <c:idx val="5"/>
              <c:layout>
                <c:manualLayout>
                  <c:x val="-6.9808982210557034E-3"/>
                  <c:y val="-1.994072863609404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комунальної власності</c:v>
                </c:pt>
                <c:pt idx="1">
                  <c:v>Інвестиційні</c:v>
                </c:pt>
                <c:pt idx="2">
                  <c:v>відомчі</c:v>
                </c:pt>
                <c:pt idx="3">
                  <c:v>житлово-будівельні кооперативи</c:v>
                </c:pt>
                <c:pt idx="4">
                  <c:v>ОСББ</c:v>
                </c:pt>
                <c:pt idx="5">
                  <c:v>відомчі гуртожитки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872</c:v>
                </c:pt>
                <c:pt idx="1">
                  <c:v>156</c:v>
                </c:pt>
                <c:pt idx="2">
                  <c:v>83</c:v>
                </c:pt>
                <c:pt idx="3">
                  <c:v>58</c:v>
                </c:pt>
                <c:pt idx="4">
                  <c:v>93</c:v>
                </c:pt>
                <c:pt idx="5">
                  <c:v>66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1470508894721639"/>
          <c:y val="0.6914742785126613"/>
          <c:w val="0.79373797025371862"/>
          <c:h val="0.2832714275392883"/>
        </c:manualLayout>
      </c:layout>
      <c:txPr>
        <a:bodyPr/>
        <a:lstStyle/>
        <a:p>
          <a:pPr>
            <a:defRPr lang="uk-UA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4861111111111144"/>
          <c:y val="7.4766544835571921E-2"/>
          <c:w val="0.76111111111111163"/>
          <c:h val="0.688489061097991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12"/>
          </c:dPt>
          <c:dPt>
            <c:idx val="1"/>
            <c:explosion val="14"/>
          </c:dPt>
          <c:dPt>
            <c:idx val="2"/>
            <c:explosion val="11"/>
          </c:dPt>
          <c:dPt>
            <c:idx val="3"/>
            <c:explosion val="11"/>
          </c:dPt>
          <c:dPt>
            <c:idx val="4"/>
            <c:explosion val="5"/>
          </c:dPt>
          <c:dPt>
            <c:idx val="5"/>
            <c:explosion val="5"/>
          </c:dPt>
          <c:dLbls>
            <c:dLbl>
              <c:idx val="0"/>
              <c:layout>
                <c:manualLayout>
                  <c:x val="7.3391856990324425E-2"/>
                  <c:y val="-0.11859759511744435"/>
                </c:manualLayout>
              </c:layout>
              <c:showVal val="1"/>
            </c:dLbl>
            <c:dLbl>
              <c:idx val="1"/>
              <c:layout>
                <c:manualLayout>
                  <c:x val="7.3062160672839965E-2"/>
                  <c:y val="-4.2016231635203176E-2"/>
                </c:manualLayout>
              </c:layout>
              <c:showVal val="1"/>
            </c:dLbl>
            <c:dLbl>
              <c:idx val="2"/>
              <c:layout>
                <c:manualLayout>
                  <c:x val="0.12198672702032599"/>
                  <c:y val="9.9090781128002223E-2"/>
                </c:manualLayout>
              </c:layout>
              <c:showVal val="1"/>
            </c:dLbl>
            <c:dLbl>
              <c:idx val="3"/>
              <c:layout>
                <c:manualLayout>
                  <c:x val="6.9646383913095883E-2"/>
                  <c:y val="6.2365073365871333E-2"/>
                </c:manualLayout>
              </c:layout>
              <c:showVal val="1"/>
            </c:dLbl>
            <c:dLbl>
              <c:idx val="4"/>
              <c:layout>
                <c:manualLayout>
                  <c:x val="0.1444942763490179"/>
                  <c:y val="0.1070236506558923"/>
                </c:manualLayout>
              </c:layout>
              <c:showVal val="1"/>
            </c:dLbl>
            <c:dLbl>
              <c:idx val="5"/>
              <c:layout>
                <c:manualLayout>
                  <c:x val="-0.12525888046192768"/>
                  <c:y val="-9.931358505121769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Інвестиційніх</c:v>
                </c:pt>
                <c:pt idx="1">
                  <c:v>Відомчі</c:v>
                </c:pt>
                <c:pt idx="2">
                  <c:v>ЖБК</c:v>
                </c:pt>
                <c:pt idx="3">
                  <c:v>ОСББ</c:v>
                </c:pt>
                <c:pt idx="4">
                  <c:v>Гуртожитки</c:v>
                </c:pt>
                <c:pt idx="5">
                  <c:v>Комунальної власності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2746.2</c:v>
                </c:pt>
                <c:pt idx="1">
                  <c:v>164.92000000000004</c:v>
                </c:pt>
                <c:pt idx="2">
                  <c:v>415.5</c:v>
                </c:pt>
                <c:pt idx="3">
                  <c:v>909.9</c:v>
                </c:pt>
                <c:pt idx="4">
                  <c:v>305.85000000000002</c:v>
                </c:pt>
                <c:pt idx="5">
                  <c:v>3767.3</c:v>
                </c:pt>
              </c:numCache>
            </c:numRef>
          </c:val>
        </c:ser>
      </c:pie3DChart>
    </c:plotArea>
    <c:legend>
      <c:legendPos val="b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8518518518518583E-2"/>
                  <c:y val="-3.6478424591628346E-2"/>
                </c:manualLayout>
              </c:layout>
              <c:showVal val="1"/>
            </c:dLbl>
            <c:dLbl>
              <c:idx val="1"/>
              <c:layout>
                <c:manualLayout>
                  <c:x val="1.0802347623213767E-2"/>
                  <c:y val="-3.9284457252522831E-2"/>
                </c:manualLayout>
              </c:layout>
              <c:showVal val="1"/>
            </c:dLbl>
            <c:dLbl>
              <c:idx val="2"/>
              <c:layout>
                <c:manualLayout>
                  <c:x val="3.0864197530864647E-3"/>
                  <c:y val="-3.367239193073391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</c:ser>
        <c:shape val="cylinder"/>
        <c:axId val="111485696"/>
        <c:axId val="111487232"/>
        <c:axId val="0"/>
      </c:bar3DChart>
      <c:catAx>
        <c:axId val="111485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1487232"/>
        <c:crosses val="autoZero"/>
        <c:auto val="1"/>
        <c:lblAlgn val="ctr"/>
        <c:lblOffset val="100"/>
      </c:catAx>
      <c:valAx>
        <c:axId val="1114872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1485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1327783814445185"/>
          <c:y val="2.030329698098739E-2"/>
          <c:w val="0.71602455192422154"/>
          <c:h val="0.724730148842357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explosion val="31"/>
          </c:dPt>
          <c:dLbls>
            <c:dLbl>
              <c:idx val="0"/>
              <c:layout>
                <c:manualLayout>
                  <c:x val="2.7549558630793614E-2"/>
                  <c:y val="-0.24894990545843651"/>
                </c:manualLayout>
              </c:layout>
              <c:showVal val="1"/>
            </c:dLbl>
            <c:dLbl>
              <c:idx val="1"/>
              <c:layout>
                <c:manualLayout>
                  <c:x val="-0.1607854321516233"/>
                  <c:y val="-5.3081379204970155E-3"/>
                </c:manualLayout>
              </c:layout>
              <c:showVal val="1"/>
            </c:dLbl>
            <c:dLbl>
              <c:idx val="2"/>
              <c:layout>
                <c:manualLayout>
                  <c:x val="-6.1253017957354383E-2"/>
                  <c:y val="-0.11544814318015202"/>
                </c:manualLayout>
              </c:layout>
              <c:showVal val="1"/>
            </c:dLbl>
            <c:dLbl>
              <c:idx val="3"/>
              <c:layout>
                <c:manualLayout>
                  <c:x val="-9.0726143346313778E-2"/>
                  <c:y val="-6.2712204309685576E-2"/>
                </c:manualLayout>
              </c:layout>
              <c:showVal val="1"/>
            </c:dLbl>
            <c:dLbl>
              <c:idx val="4"/>
              <c:layout>
                <c:manualLayout>
                  <c:x val="-4.0664745470918758E-2"/>
                  <c:y val="-1.836881247698121E-2"/>
                </c:manualLayout>
              </c:layout>
              <c:showVal val="1"/>
            </c:dLbl>
            <c:dLbl>
              <c:idx val="5"/>
              <c:layout>
                <c:manualLayout>
                  <c:x val="-3.3402228117381721E-2"/>
                  <c:y val="-2.0781072827824119E-2"/>
                </c:manualLayout>
              </c:layout>
              <c:showVal val="1"/>
            </c:dLbl>
            <c:dLbl>
              <c:idx val="6"/>
              <c:layout>
                <c:manualLayout>
                  <c:x val="-1.1795550268579136E-2"/>
                  <c:y val="-1.7945411757199988E-2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ПДФО-1877,2 млн.грн (+351,1 млн.грн в порівнянні з 2017 роком)</c:v>
                </c:pt>
                <c:pt idx="1">
                  <c:v>Плата за землю-709,1 млн.грн (+3,1 млн.грн)</c:v>
                </c:pt>
                <c:pt idx="2">
                  <c:v>Єдиний  податок -514,8млн.грн (+122,5 млн.грн)</c:v>
                </c:pt>
                <c:pt idx="3">
                  <c:v>Податок на прибуток підприємств - 400,5 млн.грн (+190,6 млн.грн)</c:v>
                </c:pt>
                <c:pt idx="4">
                  <c:v>Акцизний податок -105,9  млн.грн (+7,4 млн. грн)</c:v>
                </c:pt>
                <c:pt idx="5">
                  <c:v>Податок на нерухоме майно - 104,9 млн. грн (+44.4 млн.грн)</c:v>
                </c:pt>
                <c:pt idx="6">
                  <c:v>Інші надходження - 54,5 млн.грн 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</c:v>
                </c:pt>
                <c:pt idx="1">
                  <c:v>0.18000000000000024</c:v>
                </c:pt>
                <c:pt idx="2">
                  <c:v>0.14000000000000001</c:v>
                </c:pt>
                <c:pt idx="3">
                  <c:v>0.11</c:v>
                </c:pt>
                <c:pt idx="4">
                  <c:v>3.0000000000000002E-2</c:v>
                </c:pt>
                <c:pt idx="5">
                  <c:v>3.0000000000000002E-2</c:v>
                </c:pt>
                <c:pt idx="6">
                  <c:v>1.0000000000000005E-2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8.4848240002717706E-3"/>
          <c:y val="0.66741343554420063"/>
          <c:w val="0.93321127771845369"/>
          <c:h val="0.32055012406028982"/>
        </c:manualLayout>
      </c:layout>
      <c:txPr>
        <a:bodyPr/>
        <a:lstStyle/>
        <a:p>
          <a:pPr>
            <a:defRPr lang="ru-RU" sz="12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60365023816478"/>
          <c:y val="2.4980761000476592E-2"/>
          <c:w val="0.79486463497618365"/>
          <c:h val="0.85675910297986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1.8518518518518583E-2"/>
                  <c:y val="5.612065321788976E-3"/>
                </c:manualLayout>
              </c:layout>
              <c:showVal val="1"/>
            </c:dLbl>
            <c:dLbl>
              <c:idx val="1"/>
              <c:layout>
                <c:manualLayout>
                  <c:x val="-1.3888888888889145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1.3888888888889145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1.6975308641975589E-2"/>
                  <c:y val="2.5721668919286709E-17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Звернення </c:v>
                </c:pt>
                <c:pt idx="1">
                  <c:v>Призначено</c:v>
                </c:pt>
                <c:pt idx="2">
                  <c:v>Консультації</c:v>
                </c:pt>
                <c:pt idx="3">
                  <c:v>Перераховано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18906</c:v>
                </c:pt>
                <c:pt idx="1">
                  <c:v>19966</c:v>
                </c:pt>
                <c:pt idx="2">
                  <c:v>5032</c:v>
                </c:pt>
                <c:pt idx="3">
                  <c:v>116182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Звернення </c:v>
                </c:pt>
                <c:pt idx="1">
                  <c:v>Призначено</c:v>
                </c:pt>
                <c:pt idx="2">
                  <c:v>Консультації</c:v>
                </c:pt>
                <c:pt idx="3">
                  <c:v>Перераховано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21639</c:v>
                </c:pt>
                <c:pt idx="1">
                  <c:v>27792</c:v>
                </c:pt>
                <c:pt idx="2">
                  <c:v>7374</c:v>
                </c:pt>
                <c:pt idx="3">
                  <c:v>148719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1.0802469135802665E-2"/>
                  <c:y val="-2.8060326608945912E-3"/>
                </c:manualLayout>
              </c:layout>
              <c:showVal val="1"/>
            </c:dLbl>
            <c:dLbl>
              <c:idx val="1"/>
              <c:layout>
                <c:manualLayout>
                  <c:x val="1.5432098765432301E-2"/>
                  <c:y val="8.4180979826834704E-3"/>
                </c:manualLayout>
              </c:layout>
              <c:showVal val="1"/>
            </c:dLbl>
            <c:dLbl>
              <c:idx val="2"/>
              <c:layout>
                <c:manualLayout>
                  <c:x val="6.1728395061728392E-3"/>
                  <c:y val="2.806032660894488E-3"/>
                </c:manualLayout>
              </c:layout>
              <c:showVal val="1"/>
            </c:dLbl>
            <c:dLbl>
              <c:idx val="3"/>
              <c:layout>
                <c:manualLayout>
                  <c:x val="1.2345679012345723E-2"/>
                  <c:y val="2.8060326608944641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Звернення </c:v>
                </c:pt>
                <c:pt idx="1">
                  <c:v>Призначено</c:v>
                </c:pt>
                <c:pt idx="2">
                  <c:v>Консультації</c:v>
                </c:pt>
                <c:pt idx="3">
                  <c:v>Перераховано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10402</c:v>
                </c:pt>
                <c:pt idx="1">
                  <c:v>25403</c:v>
                </c:pt>
                <c:pt idx="2">
                  <c:v>2860</c:v>
                </c:pt>
                <c:pt idx="3">
                  <c:v>117383</c:v>
                </c:pt>
              </c:numCache>
            </c:numRef>
          </c:val>
        </c:ser>
        <c:axId val="111883776"/>
        <c:axId val="111885312"/>
      </c:barChart>
      <c:catAx>
        <c:axId val="11188377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1885312"/>
        <c:crosses val="autoZero"/>
        <c:auto val="1"/>
        <c:lblAlgn val="ctr"/>
        <c:lblOffset val="100"/>
      </c:catAx>
      <c:valAx>
        <c:axId val="111885312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lang="uk-UA"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1883776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допомога при народженні дитини;</c:v>
                </c:pt>
                <c:pt idx="1">
                  <c:v>допомога по догляду за дитиною до досягнення нею трирічного віку;</c:v>
                </c:pt>
                <c:pt idx="2">
                  <c:v>допомога на дітей одиноким матерям;</c:v>
                </c:pt>
                <c:pt idx="3">
                  <c:v>допомога на дітей, над якими встановлено опіку чи піклування;</c:v>
                </c:pt>
                <c:pt idx="4">
                  <c:v>допомога при усиновленні дитини;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7871</c:v>
                </c:pt>
                <c:pt idx="1">
                  <c:v>592</c:v>
                </c:pt>
                <c:pt idx="2">
                  <c:v>859</c:v>
                </c:pt>
                <c:pt idx="3">
                  <c:v>119</c:v>
                </c:pt>
                <c:pt idx="4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допомога при народженні дитини;</c:v>
                </c:pt>
                <c:pt idx="1">
                  <c:v>допомога по догляду за дитиною до досягнення нею трирічного віку;</c:v>
                </c:pt>
                <c:pt idx="2">
                  <c:v>допомога на дітей одиноким матерям;</c:v>
                </c:pt>
                <c:pt idx="3">
                  <c:v>допомога на дітей, над якими встановлено опіку чи піклування;</c:v>
                </c:pt>
                <c:pt idx="4">
                  <c:v>допомога при усиновленні дитини;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8383</c:v>
                </c:pt>
                <c:pt idx="1">
                  <c:v>0</c:v>
                </c:pt>
                <c:pt idx="2">
                  <c:v>987</c:v>
                </c:pt>
                <c:pt idx="3">
                  <c:v>139</c:v>
                </c:pt>
                <c:pt idx="4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допомога при народженні дитини;</c:v>
                </c:pt>
                <c:pt idx="1">
                  <c:v>допомога по догляду за дитиною до досягнення нею трирічного віку;</c:v>
                </c:pt>
                <c:pt idx="2">
                  <c:v>допомога на дітей одиноким матерям;</c:v>
                </c:pt>
                <c:pt idx="3">
                  <c:v>допомога на дітей, над якими встановлено опіку чи піклування;</c:v>
                </c:pt>
                <c:pt idx="4">
                  <c:v>допомога при усиновленні дитини;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7421</c:v>
                </c:pt>
                <c:pt idx="1">
                  <c:v>0</c:v>
                </c:pt>
                <c:pt idx="2">
                  <c:v>1050</c:v>
                </c:pt>
                <c:pt idx="3">
                  <c:v>122</c:v>
                </c:pt>
                <c:pt idx="4">
                  <c:v>23</c:v>
                </c:pt>
              </c:numCache>
            </c:numRef>
          </c:val>
        </c:ser>
        <c:dLbls>
          <c:showVal val="1"/>
        </c:dLbls>
        <c:gapWidth val="75"/>
        <c:axId val="69662976"/>
        <c:axId val="69767168"/>
      </c:barChart>
      <c:catAx>
        <c:axId val="6966297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 algn="just">
              <a:defRPr lang="ru-RU"/>
            </a:pPr>
            <a:endParaRPr lang="ru-RU"/>
          </a:p>
        </c:txPr>
        <c:crossAx val="69767168"/>
        <c:crosses val="autoZero"/>
        <c:auto val="1"/>
        <c:lblAlgn val="ctr"/>
        <c:lblOffset val="100"/>
      </c:catAx>
      <c:valAx>
        <c:axId val="6976716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69662976"/>
        <c:crosses val="autoZero"/>
        <c:crossBetween val="between"/>
      </c:valAx>
    </c:plotArea>
    <c:legend>
      <c:legendPos val="b"/>
      <c:txPr>
        <a:bodyPr/>
        <a:lstStyle/>
        <a:p>
          <a:pPr>
            <a:defRPr lang="ru-RU"/>
          </a:pPr>
          <a:endParaRPr lang="ru-RU"/>
        </a:p>
      </c:txPr>
    </c:legend>
    <c:plotVisOnly val="1"/>
    <c:dispBlanksAs val="gap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Лист2!$B$1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Лист2!$A$2:$A$7</c:f>
              <c:strCache>
                <c:ptCount val="6"/>
                <c:pt idx="0">
                  <c:v>Державна соціальна допомога малозабезпеченим сім’ям</c:v>
                </c:pt>
                <c:pt idx="1">
                  <c:v>Державна соціальна допомога інвалідам з дитинства та дітям-інвалідам</c:v>
                </c:pt>
                <c:pt idx="2">
                  <c:v>Тимчасова допомога на дітей, батьки яких ухиляються від сплати аліментів</c:v>
                </c:pt>
                <c:pt idx="3">
                  <c:v>Державна соціальна допомога на дітей-сиріт та дітей, позбавлених батьківського піклування, та грошового забезпечення батькам-вихователям і прийомним батькам</c:v>
                </c:pt>
                <c:pt idx="4">
                  <c:v>Допомога на догляд за інвалідом І чи ІІ групи внаслідок психічного розладу</c:v>
                </c:pt>
                <c:pt idx="5">
                  <c:v>Одноразова натуральна допомога «Пакунок малюка»</c:v>
                </c:pt>
              </c:strCache>
            </c:strRef>
          </c:cat>
          <c:val>
            <c:numRef>
              <c:f>Лист2!$B$2:$B$7</c:f>
              <c:numCache>
                <c:formatCode>General</c:formatCode>
                <c:ptCount val="6"/>
                <c:pt idx="0">
                  <c:v>288</c:v>
                </c:pt>
                <c:pt idx="1">
                  <c:v>1565</c:v>
                </c:pt>
                <c:pt idx="2">
                  <c:v>29</c:v>
                </c:pt>
                <c:pt idx="3">
                  <c:v>6</c:v>
                </c:pt>
                <c:pt idx="4">
                  <c:v>104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2017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Лист2!$A$2:$A$7</c:f>
              <c:strCache>
                <c:ptCount val="6"/>
                <c:pt idx="0">
                  <c:v>Державна соціальна допомога малозабезпеченим сім’ям</c:v>
                </c:pt>
                <c:pt idx="1">
                  <c:v>Державна соціальна допомога інвалідам з дитинства та дітям-інвалідам</c:v>
                </c:pt>
                <c:pt idx="2">
                  <c:v>Тимчасова допомога на дітей, батьки яких ухиляються від сплати аліментів</c:v>
                </c:pt>
                <c:pt idx="3">
                  <c:v>Державна соціальна допомога на дітей-сиріт та дітей, позбавлених батьківського піклування, та грошового забезпечення батькам-вихователям і прийомним батькам</c:v>
                </c:pt>
                <c:pt idx="4">
                  <c:v>Допомога на догляд за інвалідом І чи ІІ групи внаслідок психічного розладу</c:v>
                </c:pt>
                <c:pt idx="5">
                  <c:v>Одноразова натуральна допомога «Пакунок малюка»</c:v>
                </c:pt>
              </c:strCache>
            </c:strRef>
          </c:cat>
          <c:val>
            <c:numRef>
              <c:f>Лист2!$C$2:$C$7</c:f>
              <c:numCache>
                <c:formatCode>General</c:formatCode>
                <c:ptCount val="6"/>
                <c:pt idx="0">
                  <c:v>306</c:v>
                </c:pt>
                <c:pt idx="1">
                  <c:v>1630</c:v>
                </c:pt>
                <c:pt idx="2">
                  <c:v>26</c:v>
                </c:pt>
                <c:pt idx="3">
                  <c:v>5</c:v>
                </c:pt>
                <c:pt idx="4">
                  <c:v>115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Лист2!$D$1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</c:dLbls>
          <c:cat>
            <c:strRef>
              <c:f>Лист2!$A$2:$A$7</c:f>
              <c:strCache>
                <c:ptCount val="6"/>
                <c:pt idx="0">
                  <c:v>Державна соціальна допомога малозабезпеченим сім’ям</c:v>
                </c:pt>
                <c:pt idx="1">
                  <c:v>Державна соціальна допомога інвалідам з дитинства та дітям-інвалідам</c:v>
                </c:pt>
                <c:pt idx="2">
                  <c:v>Тимчасова допомога на дітей, батьки яких ухиляються від сплати аліментів</c:v>
                </c:pt>
                <c:pt idx="3">
                  <c:v>Державна соціальна допомога на дітей-сиріт та дітей, позбавлених батьківського піклування, та грошового забезпечення батькам-вихователям і прийомним батькам</c:v>
                </c:pt>
                <c:pt idx="4">
                  <c:v>Допомога на догляд за інвалідом І чи ІІ групи внаслідок психічного розладу</c:v>
                </c:pt>
                <c:pt idx="5">
                  <c:v>Одноразова натуральна допомога «Пакунок малюка»</c:v>
                </c:pt>
              </c:strCache>
            </c:strRef>
          </c:cat>
          <c:val>
            <c:numRef>
              <c:f>Лист2!$D$2:$D$7</c:f>
              <c:numCache>
                <c:formatCode>General</c:formatCode>
                <c:ptCount val="6"/>
                <c:pt idx="0">
                  <c:v>240</c:v>
                </c:pt>
                <c:pt idx="1">
                  <c:v>1819</c:v>
                </c:pt>
                <c:pt idx="2">
                  <c:v>12</c:v>
                </c:pt>
                <c:pt idx="3">
                  <c:v>5</c:v>
                </c:pt>
                <c:pt idx="4">
                  <c:v>137</c:v>
                </c:pt>
                <c:pt idx="5">
                  <c:v>446</c:v>
                </c:pt>
              </c:numCache>
            </c:numRef>
          </c:val>
        </c:ser>
        <c:dLbls>
          <c:showVal val="1"/>
        </c:dLbls>
        <c:axId val="70535424"/>
        <c:axId val="70545408"/>
      </c:barChart>
      <c:catAx>
        <c:axId val="70535424"/>
        <c:scaling>
          <c:orientation val="minMax"/>
        </c:scaling>
        <c:axPos val="l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70545408"/>
        <c:crosses val="autoZero"/>
        <c:auto val="1"/>
        <c:lblAlgn val="ctr"/>
        <c:lblOffset val="100"/>
      </c:catAx>
      <c:valAx>
        <c:axId val="7054540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70535424"/>
        <c:crosses val="autoZero"/>
        <c:crossBetween val="between"/>
      </c:valAx>
    </c:plotArea>
    <c:legend>
      <c:legendPos val="r"/>
      <c:txPr>
        <a:bodyPr/>
        <a:lstStyle/>
        <a:p>
          <a:pPr>
            <a:defRPr lang="ru-RU"/>
          </a:pPr>
          <a:endParaRPr lang="ru-RU"/>
        </a:p>
      </c:txPr>
    </c:legend>
    <c:plotVisOnly val="1"/>
    <c:dispBlanksAs val="gap"/>
  </c:chart>
  <c:txPr>
    <a:bodyPr/>
    <a:lstStyle/>
    <a:p>
      <a:pPr>
        <a:defRPr sz="12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r>
              <a:rPr lang="ru-RU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Кількісний</a:t>
            </a:r>
            <a:r>
              <a:rPr lang="ru-RU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показник</a:t>
            </a:r>
            <a:r>
              <a:rPr lang="ru-RU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осіб</a:t>
            </a:r>
            <a:endParaRPr lang="ru-RU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Лист3!$A$26</c:f>
              <c:strCache>
                <c:ptCount val="1"/>
                <c:pt idx="0">
                  <c:v>2016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Лист3!$B$25:$D$25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Лист3!$B$26:$D$26</c:f>
              <c:numCache>
                <c:formatCode>General</c:formatCode>
                <c:ptCount val="3"/>
                <c:pt idx="0">
                  <c:v>599</c:v>
                </c:pt>
                <c:pt idx="1">
                  <c:v>1389</c:v>
                </c:pt>
                <c:pt idx="2">
                  <c:v>151</c:v>
                </c:pt>
              </c:numCache>
            </c:numRef>
          </c:val>
        </c:ser>
        <c:ser>
          <c:idx val="1"/>
          <c:order val="1"/>
          <c:tx>
            <c:strRef>
              <c:f>Лист3!$A$27</c:f>
              <c:strCache>
                <c:ptCount val="1"/>
                <c:pt idx="0">
                  <c:v>2017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Лист3!$B$25:$D$25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Лист3!$B$27:$D$27</c:f>
              <c:numCache>
                <c:formatCode>General</c:formatCode>
                <c:ptCount val="3"/>
                <c:pt idx="0">
                  <c:v>902</c:v>
                </c:pt>
                <c:pt idx="1">
                  <c:v>6895</c:v>
                </c:pt>
                <c:pt idx="2">
                  <c:v>187</c:v>
                </c:pt>
              </c:numCache>
            </c:numRef>
          </c:val>
        </c:ser>
        <c:ser>
          <c:idx val="2"/>
          <c:order val="2"/>
          <c:tx>
            <c:strRef>
              <c:f>Лист3!$A$28</c:f>
              <c:strCache>
                <c:ptCount val="1"/>
                <c:pt idx="0">
                  <c:v>2018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Лист3!$B$25:$D$25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Лист3!$B$28:$D$28</c:f>
              <c:numCache>
                <c:formatCode>General</c:formatCode>
                <c:ptCount val="3"/>
                <c:pt idx="0">
                  <c:v>881</c:v>
                </c:pt>
                <c:pt idx="1">
                  <c:v>3228</c:v>
                </c:pt>
                <c:pt idx="2">
                  <c:v>157</c:v>
                </c:pt>
              </c:numCache>
            </c:numRef>
          </c:val>
        </c:ser>
        <c:dLbls>
          <c:showVal val="1"/>
        </c:dLbls>
        <c:overlap val="-25"/>
        <c:axId val="70576768"/>
        <c:axId val="70590848"/>
      </c:barChart>
      <c:catAx>
        <c:axId val="7057676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ru-RU" sz="11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0590848"/>
        <c:crosses val="autoZero"/>
        <c:auto val="1"/>
        <c:lblAlgn val="ctr"/>
        <c:lblOffset val="100"/>
      </c:catAx>
      <c:valAx>
        <c:axId val="70590848"/>
        <c:scaling>
          <c:orientation val="minMax"/>
        </c:scaling>
        <c:delete val="1"/>
        <c:axPos val="b"/>
        <c:numFmt formatCode="General" sourceLinked="1"/>
        <c:tickLblPos val="nextTo"/>
        <c:crossAx val="70576768"/>
        <c:crosses val="autoZero"/>
        <c:crossBetween val="between"/>
      </c:valAx>
    </c:plotArea>
    <c:legend>
      <c:legendPos val="t"/>
      <c:txPr>
        <a:bodyPr/>
        <a:lstStyle/>
        <a:p>
          <a:pPr>
            <a:defRPr lang="ru-RU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Профінансовано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тис. грн.</a:t>
            </a:r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Лист3!$A$20</c:f>
              <c:strCache>
                <c:ptCount val="1"/>
                <c:pt idx="0">
                  <c:v>2016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Лист3!$B$19:$D$19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Лист3!$B$20:$D$20</c:f>
              <c:numCache>
                <c:formatCode>General</c:formatCode>
                <c:ptCount val="3"/>
                <c:pt idx="0">
                  <c:v>399.4</c:v>
                </c:pt>
                <c:pt idx="1">
                  <c:v>597.20000000000005</c:v>
                </c:pt>
                <c:pt idx="2">
                  <c:v>28.4</c:v>
                </c:pt>
              </c:numCache>
            </c:numRef>
          </c:val>
        </c:ser>
        <c:ser>
          <c:idx val="1"/>
          <c:order val="1"/>
          <c:tx>
            <c:strRef>
              <c:f>Лист3!$A$21</c:f>
              <c:strCache>
                <c:ptCount val="1"/>
                <c:pt idx="0">
                  <c:v>2017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Лист3!$B$19:$D$19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Лист3!$B$21:$D$21</c:f>
              <c:numCache>
                <c:formatCode>General</c:formatCode>
                <c:ptCount val="3"/>
                <c:pt idx="0">
                  <c:v>863.2</c:v>
                </c:pt>
                <c:pt idx="1">
                  <c:v>1264.0999999999999</c:v>
                </c:pt>
                <c:pt idx="2">
                  <c:v>50.2</c:v>
                </c:pt>
              </c:numCache>
            </c:numRef>
          </c:val>
        </c:ser>
        <c:ser>
          <c:idx val="2"/>
          <c:order val="2"/>
          <c:tx>
            <c:strRef>
              <c:f>Лист3!$A$22</c:f>
              <c:strCache>
                <c:ptCount val="1"/>
                <c:pt idx="0">
                  <c:v>2018 рік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Лист3!$B$19:$D$19</c:f>
              <c:strCache>
                <c:ptCount val="3"/>
                <c:pt idx="0">
                  <c:v>Одноразова адресна матеріальна допомога малозабезпеченим верствам населення міста Києва та киянам, які опинилися в складних життєвих обставинах</c:v>
                </c:pt>
                <c:pt idx="1">
                  <c:v>Забезпечення безкоштовним харчуванням та продуктовими наборами малозабезпечених одиноких громадян та інших верств населення міста Києва</c:v>
                </c:pt>
                <c:pt idx="2">
                  <c:v>Оплата за виконані роботи залучених безробітних та інших категорій осіб для участі в оплачуваних громадських роботах з метою матеріальної підтримки та додаткового стимулювання мотивації до праці в інтересах територіальної громади міста</c:v>
                </c:pt>
              </c:strCache>
            </c:strRef>
          </c:cat>
          <c:val>
            <c:numRef>
              <c:f>Лист3!$B$22:$D$22</c:f>
              <c:numCache>
                <c:formatCode>General</c:formatCode>
                <c:ptCount val="3"/>
                <c:pt idx="0">
                  <c:v>997.6</c:v>
                </c:pt>
                <c:pt idx="1">
                  <c:v>1126.3</c:v>
                </c:pt>
                <c:pt idx="2">
                  <c:v>55.9</c:v>
                </c:pt>
              </c:numCache>
            </c:numRef>
          </c:val>
        </c:ser>
        <c:dLbls>
          <c:showVal val="1"/>
        </c:dLbls>
        <c:overlap val="-25"/>
        <c:axId val="70625920"/>
        <c:axId val="70640000"/>
      </c:barChart>
      <c:catAx>
        <c:axId val="7062592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ru-RU" sz="11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0640000"/>
        <c:crosses val="autoZero"/>
        <c:auto val="1"/>
        <c:lblAlgn val="ctr"/>
        <c:lblOffset val="100"/>
      </c:catAx>
      <c:valAx>
        <c:axId val="70640000"/>
        <c:scaling>
          <c:orientation val="minMax"/>
        </c:scaling>
        <c:delete val="1"/>
        <c:axPos val="b"/>
        <c:numFmt formatCode="General" sourceLinked="1"/>
        <c:tickLblPos val="nextTo"/>
        <c:crossAx val="70625920"/>
        <c:crosses val="autoZero"/>
        <c:crossBetween val="between"/>
      </c:valAx>
    </c:plotArea>
    <c:legend>
      <c:legendPos val="t"/>
      <c:txPr>
        <a:bodyPr/>
        <a:lstStyle/>
        <a:p>
          <a:pPr>
            <a:defRPr lang="ru-RU">
              <a:solidFill>
                <a:schemeClr val="tx1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r>
              <a:rPr lang="uk-UA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Кількісний показник</a:t>
            </a:r>
            <a:endParaRPr lang="ru-RU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0.50609614384103563"/>
          <c:y val="0.26310622630504532"/>
          <c:w val="0.47923383687308174"/>
          <c:h val="0.66281969962088982"/>
        </c:manualLayout>
      </c:layout>
      <c:barChart>
        <c:barDir val="bar"/>
        <c:grouping val="clustered"/>
        <c:ser>
          <c:idx val="0"/>
          <c:order val="0"/>
          <c:tx>
            <c:strRef>
              <c:f>Лист4!$A$16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Лист4!$B$15:$E$15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Лист4!$B$16:$E$16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Лист4!$A$17</c:f>
              <c:strCache>
                <c:ptCount val="1"/>
                <c:pt idx="0">
                  <c:v>2017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Лист4!$B$15:$E$15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Лист4!$B$17:$E$17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Лист4!$A$18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Лист4!$B$15:$E$15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Лист4!$B$18:$E$18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overlap val="-25"/>
        <c:axId val="69700608"/>
        <c:axId val="69710592"/>
      </c:barChart>
      <c:catAx>
        <c:axId val="6970060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ru-RU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9710592"/>
        <c:crosses val="autoZero"/>
        <c:auto val="1"/>
        <c:lblAlgn val="ctr"/>
        <c:lblOffset val="100"/>
      </c:catAx>
      <c:valAx>
        <c:axId val="69710592"/>
        <c:scaling>
          <c:orientation val="minMax"/>
        </c:scaling>
        <c:delete val="1"/>
        <c:axPos val="b"/>
        <c:numFmt formatCode="General" sourceLinked="1"/>
        <c:tickLblPos val="nextTo"/>
        <c:crossAx val="69700608"/>
        <c:crosses val="autoZero"/>
        <c:crossBetween val="between"/>
      </c:valAx>
    </c:plotArea>
    <c:legend>
      <c:legendPos val="t"/>
      <c:txPr>
        <a:bodyPr/>
        <a:lstStyle/>
        <a:p>
          <a:pPr>
            <a:defRPr lang="ru-RU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r>
              <a:rPr lang="uk-UA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Профінансовано,  тис. грн.</a:t>
            </a:r>
            <a:endParaRPr lang="ru-RU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</c:title>
    <c:plotArea>
      <c:layout/>
      <c:barChart>
        <c:barDir val="bar"/>
        <c:grouping val="clustered"/>
        <c:ser>
          <c:idx val="0"/>
          <c:order val="0"/>
          <c:tx>
            <c:strRef>
              <c:f>Лист4!$A$9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showVal val="1"/>
          </c:dLbls>
          <c:cat>
            <c:strRef>
              <c:f>Лист4!$B$8:$E$8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Лист4!$B$9:$E$9</c:f>
              <c:numCache>
                <c:formatCode>General</c:formatCode>
                <c:ptCount val="4"/>
                <c:pt idx="0">
                  <c:v>62.7</c:v>
                </c:pt>
                <c:pt idx="1">
                  <c:v>49.1</c:v>
                </c:pt>
                <c:pt idx="2">
                  <c:v>10</c:v>
                </c:pt>
                <c:pt idx="3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Лист4!$A$10</c:f>
              <c:strCache>
                <c:ptCount val="1"/>
                <c:pt idx="0">
                  <c:v>2017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showVal val="1"/>
          </c:dLbls>
          <c:cat>
            <c:strRef>
              <c:f>Лист4!$B$8:$E$8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Лист4!$B$10:$E$10</c:f>
              <c:numCache>
                <c:formatCode>General</c:formatCode>
                <c:ptCount val="4"/>
                <c:pt idx="0">
                  <c:v>69.8</c:v>
                </c:pt>
                <c:pt idx="1">
                  <c:v>52.9</c:v>
                </c:pt>
                <c:pt idx="2">
                  <c:v>7</c:v>
                </c:pt>
                <c:pt idx="3">
                  <c:v>76</c:v>
                </c:pt>
              </c:numCache>
            </c:numRef>
          </c:val>
        </c:ser>
        <c:ser>
          <c:idx val="2"/>
          <c:order val="2"/>
          <c:tx>
            <c:strRef>
              <c:f>Лист4!$A$11</c:f>
              <c:strCache>
                <c:ptCount val="1"/>
                <c:pt idx="0">
                  <c:v>2018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showVal val="1"/>
          </c:dLbls>
          <c:cat>
            <c:strRef>
              <c:f>Лист4!$B$8:$E$8</c:f>
              <c:strCache>
                <c:ptCount val="4"/>
                <c:pt idx="0">
                  <c:v>Проведення загальноміських соціальних заходів до державних свят та визначних дат</c:v>
                </c:pt>
                <c:pt idx="1">
                  <c:v>Фінансова підтримка районної організації Товариства Червоного Хреста на програми медико-соціальної допомоги одиноким громадянам похилого віку та інвалідам</c:v>
                </c:pt>
                <c:pt idx="2">
                  <c:v>Фінансова підтримка громадських організаціяй інвалідів та громадян, які постраждали внаслідок Чорнобильської катастрофи</c:v>
                </c:pt>
                <c:pt idx="3">
                  <c:v>Фінансова підтримка громадських організаціяй ветеранів та осіб, які захищали незалежність, суверенітет та територіальну цілісність України і брали безпосередню участь в антитерористичній операції</c:v>
                </c:pt>
              </c:strCache>
            </c:strRef>
          </c:cat>
          <c:val>
            <c:numRef>
              <c:f>Лист4!$B$11:$E$11</c:f>
              <c:numCache>
                <c:formatCode>General</c:formatCode>
                <c:ptCount val="4"/>
                <c:pt idx="0">
                  <c:v>100</c:v>
                </c:pt>
                <c:pt idx="1">
                  <c:v>53.1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overlap val="-25"/>
        <c:axId val="75185152"/>
        <c:axId val="75203328"/>
      </c:barChart>
      <c:catAx>
        <c:axId val="7518515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ru-RU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5203328"/>
        <c:crosses val="autoZero"/>
        <c:auto val="1"/>
        <c:lblAlgn val="ctr"/>
        <c:lblOffset val="100"/>
      </c:catAx>
      <c:valAx>
        <c:axId val="75203328"/>
        <c:scaling>
          <c:orientation val="minMax"/>
        </c:scaling>
        <c:delete val="1"/>
        <c:axPos val="b"/>
        <c:numFmt formatCode="General" sourceLinked="1"/>
        <c:tickLblPos val="nextTo"/>
        <c:crossAx val="75185152"/>
        <c:crosses val="autoZero"/>
        <c:crossBetween val="between"/>
      </c:valAx>
    </c:plotArea>
    <c:legend>
      <c:legendPos val="t"/>
      <c:txPr>
        <a:bodyPr/>
        <a:lstStyle/>
        <a:p>
          <a:pPr>
            <a:defRPr lang="ru-RU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t" anchorCtr="0"/>
          <a:lstStyle/>
          <a:p>
            <a:pPr>
              <a:defRPr lang="ru-RU" sz="1600">
                <a:latin typeface="Arial" pitchFamily="34" charset="0"/>
                <a:cs typeface="Arial" pitchFamily="34" charset="0"/>
              </a:defRPr>
            </a:pPr>
            <a:r>
              <a:rPr lang="ru-RU" sz="1600">
                <a:latin typeface="Arial" pitchFamily="34" charset="0"/>
                <a:cs typeface="Arial" pitchFamily="34" charset="0"/>
              </a:rPr>
              <a:t>Кількість облікованих внутрішньо переміщених</a:t>
            </a:r>
            <a:r>
              <a:rPr lang="ru-RU" sz="1600" baseline="0">
                <a:latin typeface="Arial" pitchFamily="34" charset="0"/>
                <a:cs typeface="Arial" pitchFamily="34" charset="0"/>
              </a:rPr>
              <a:t> осіб в Голосіївському районі з жовтня 2014</a:t>
            </a:r>
            <a:endParaRPr lang="ru-RU" sz="160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5220746085153423"/>
          <c:y val="6.3719641604612293E-3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8.8233835832322208E-2"/>
          <c:y val="4.4858665394098503E-2"/>
          <c:w val="0.91176616416766565"/>
          <c:h val="0.87861608208064901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0"/>
                  <c:y val="0.7359618605332586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30266829762190761"/>
                </c:manualLayout>
              </c:layout>
              <c:showVal val="1"/>
            </c:dLbl>
            <c:dLbl>
              <c:idx val="2"/>
              <c:layout>
                <c:manualLayout>
                  <c:x val="-7.1789022212629332E-17"/>
                  <c:y val="0.28673838722075518"/>
                </c:manualLayout>
              </c:layout>
              <c:showVal val="1"/>
            </c:dLbl>
            <c:dLbl>
              <c:idx val="3"/>
              <c:layout>
                <c:manualLayout>
                  <c:x val="3.9158100832109646E-3"/>
                  <c:y val="4.4603749123227794E-2"/>
                </c:manualLayout>
              </c:layout>
              <c:showVal val="1"/>
            </c:dLbl>
            <c:txPr>
              <a:bodyPr anchor="b" anchorCtr="0"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Лист1!$B$43:$B$46</c:f>
              <c:strCache>
                <c:ptCount val="4"/>
                <c:pt idx="0">
                  <c:v>Працездітні особи</c:v>
                </c:pt>
                <c:pt idx="1">
                  <c:v>Пенсіонери</c:v>
                </c:pt>
                <c:pt idx="2">
                  <c:v>Діти</c:v>
                </c:pt>
                <c:pt idx="3">
                  <c:v>Особи з інвалідністю</c:v>
                </c:pt>
              </c:strCache>
            </c:strRef>
          </c:cat>
          <c:val>
            <c:numRef>
              <c:f>Лист1!$C$43:$C$46</c:f>
              <c:numCache>
                <c:formatCode>General</c:formatCode>
                <c:ptCount val="4"/>
                <c:pt idx="0">
                  <c:v>9917</c:v>
                </c:pt>
                <c:pt idx="1">
                  <c:v>4135</c:v>
                </c:pt>
                <c:pt idx="2">
                  <c:v>3913</c:v>
                </c:pt>
                <c:pt idx="3">
                  <c:v>542</c:v>
                </c:pt>
              </c:numCache>
            </c:numRef>
          </c:val>
        </c:ser>
        <c:shape val="box"/>
        <c:axId val="75723904"/>
        <c:axId val="75725440"/>
        <c:axId val="0"/>
      </c:bar3DChart>
      <c:catAx>
        <c:axId val="757239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ru-RU" sz="11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5725440"/>
        <c:crosses val="autoZero"/>
        <c:auto val="1"/>
        <c:lblAlgn val="ctr"/>
        <c:lblOffset val="100"/>
      </c:catAx>
      <c:valAx>
        <c:axId val="7572544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ru-RU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5723904"/>
        <c:crosses val="autoZero"/>
        <c:crossBetween val="between"/>
      </c:valAx>
    </c:plotArea>
    <c:plotVisOnly val="1"/>
    <c:dispBlanksAs val="gap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externalData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ru-RU">
                <a:latin typeface="Arial" pitchFamily="34" charset="0"/>
                <a:cs typeface="Arial" pitchFamily="34" charset="0"/>
              </a:defRPr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Розподіл</a:t>
            </a:r>
            <a:r>
              <a:rPr lang="ru-RU" sz="1400" baseline="0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sz="1400" baseline="0" dirty="0" err="1">
                <a:latin typeface="Arial" pitchFamily="34" charset="0"/>
                <a:cs typeface="Arial" pitchFamily="34" charset="0"/>
              </a:rPr>
              <a:t>територіальною</a:t>
            </a:r>
            <a:r>
              <a:rPr lang="ru-RU" sz="14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aseline="0" dirty="0" err="1">
                <a:latin typeface="Arial" pitchFamily="34" charset="0"/>
                <a:cs typeface="Arial" pitchFamily="34" charset="0"/>
              </a:rPr>
              <a:t>принадлежністю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2778613788641742"/>
          <c:y val="3.7035211648060932E-3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4.7723097112862128E-2"/>
          <c:y val="0.21064814814814894"/>
          <c:w val="0.56812467191601068"/>
          <c:h val="0.7731481481481599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4.0588631028571388E-3"/>
                  <c:y val="-0.240740723188926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lang="ru-RU"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Лист1!$B$25:$B$27</c:f>
              <c:strCache>
                <c:ptCount val="3"/>
                <c:pt idx="0">
                  <c:v>Донецька область</c:v>
                </c:pt>
                <c:pt idx="1">
                  <c:v>Луганська область</c:v>
                </c:pt>
                <c:pt idx="2">
                  <c:v>АР Крим</c:v>
                </c:pt>
              </c:strCache>
            </c:strRef>
          </c:cat>
          <c:val>
            <c:numRef>
              <c:f>Лист1!$C$25:$C$27</c:f>
              <c:numCache>
                <c:formatCode>General</c:formatCode>
                <c:ptCount val="3"/>
                <c:pt idx="0">
                  <c:v>10209</c:v>
                </c:pt>
                <c:pt idx="1">
                  <c:v>6324</c:v>
                </c:pt>
                <c:pt idx="2">
                  <c:v>2392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ru-RU" sz="9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path path="circle">
        <a:fillToRect l="100000" t="100000"/>
      </a:path>
      <a:tileRect r="-100000" b="-100000"/>
    </a:gradFill>
  </c:spPr>
  <c:externalData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3040731019734014E-2"/>
          <c:y val="0.16588469680375187"/>
          <c:w val="0.57899181005153877"/>
          <c:h val="0.740345645777484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заклади загальної середньої освіти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6309176630698935E-2"/>
                  <c:y val="-4.7221331681235566E-2"/>
                </c:manualLayout>
              </c:layout>
              <c:showVal val="1"/>
            </c:dLbl>
            <c:dLbl>
              <c:idx val="1"/>
              <c:layout>
                <c:manualLayout>
                  <c:x val="2.3039029843491779E-2"/>
                  <c:y val="-9.3348531572175916E-2"/>
                </c:manualLayout>
              </c:layout>
              <c:showVal val="1"/>
            </c:dLbl>
            <c:dLbl>
              <c:idx val="2"/>
              <c:layout>
                <c:manualLayout>
                  <c:x val="-1.8667979002624875E-3"/>
                  <c:y val="0.1448924792359107"/>
                </c:manualLayout>
              </c:layout>
              <c:showVal val="1"/>
            </c:dLbl>
            <c:dLbl>
              <c:idx val="3"/>
              <c:layout>
                <c:manualLayout>
                  <c:x val="-7.1066394478467979E-2"/>
                  <c:y val="3.6434456048359209E-2"/>
                </c:manualLayout>
              </c:layout>
              <c:showVal val="1"/>
            </c:dLbl>
            <c:dLbl>
              <c:idx val="4"/>
              <c:layout>
                <c:manualLayout>
                  <c:x val="-1.7047669388548653E-2"/>
                  <c:y val="-0.15707817319761574"/>
                </c:manualLayout>
              </c:layout>
              <c:showVal val="1"/>
            </c:dLbl>
            <c:dLbl>
              <c:idx val="5"/>
              <c:layout>
                <c:manualLayout>
                  <c:x val="-1.8852556624866609E-2"/>
                  <c:y val="-6.6428072876424313E-2"/>
                </c:manualLayout>
              </c:layout>
              <c:showVal val="1"/>
            </c:dLbl>
            <c:dLbl>
              <c:idx val="6"/>
              <c:layout>
                <c:manualLayout>
                  <c:x val="-3.2926630698940411E-2"/>
                  <c:y val="-4.123719084756108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гімназії</c:v>
                </c:pt>
                <c:pt idx="1">
                  <c:v>ліцеї</c:v>
                </c:pt>
                <c:pt idx="2">
                  <c:v>спеціалізовані школи</c:v>
                </c:pt>
                <c:pt idx="3">
                  <c:v>загальноосвітні школи</c:v>
                </c:pt>
                <c:pt idx="4">
                  <c:v>НВК</c:v>
                </c:pt>
                <c:pt idx="5">
                  <c:v>спеціальні школи інтернати</c:v>
                </c:pt>
                <c:pt idx="6">
                  <c:v>приватні заклади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4</c:v>
                </c:pt>
                <c:pt idx="2">
                  <c:v>13</c:v>
                </c:pt>
                <c:pt idx="3">
                  <c:v>11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uk-UA"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3936406872335752E-2"/>
          <c:y val="6.8624034163631803E-2"/>
          <c:w val="0.97957829247043993"/>
          <c:h val="0.54263857046186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Видатки</c:v>
                </c:pt>
              </c:strCache>
            </c:strRef>
          </c:tx>
          <c:explosion val="9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0.14727745027184841"/>
                  <c:y val="-0.13529699135408091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0997121767860248E-2"/>
                  <c:y val="-3.3824247838520241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911364945704894E-2"/>
                  <c:y val="-3.140823013576878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272832228263297E-2"/>
                  <c:y val="-1.6912123919260526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052113467807393E-2"/>
                  <c:y val="-1.6251618922098459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912006340647167E-2"/>
                  <c:y val="-1.2098922037581818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8.3639045833395528E-2"/>
                  <c:y val="-3.3824247838520241E-2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en-US" sz="1600" b="1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Освіта-832,7 млн.грн </c:v>
                </c:pt>
                <c:pt idx="1">
                  <c:v>Державне управління - 68,5 млн.грн </c:v>
                </c:pt>
                <c:pt idx="2">
                  <c:v>Житлово-комунальне господарство-35,6 млн.грн </c:v>
                </c:pt>
                <c:pt idx="3">
                  <c:v>Соціальний захист -34,9 млн.грн </c:v>
                </c:pt>
                <c:pt idx="4">
                  <c:v>Культура і мистецтво - 19,1 млн.грн </c:v>
                </c:pt>
                <c:pt idx="5">
                  <c:v>Фізична культура-13,0 млн. грн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832.7</c:v>
                </c:pt>
                <c:pt idx="1">
                  <c:v>68.5</c:v>
                </c:pt>
                <c:pt idx="2">
                  <c:v>35.6</c:v>
                </c:pt>
                <c:pt idx="3">
                  <c:v>34.9</c:v>
                </c:pt>
                <c:pt idx="4">
                  <c:v>19.100000000000001</c:v>
                </c:pt>
                <c:pt idx="5">
                  <c:v>13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8.7798253932120138E-2"/>
          <c:y val="0.66893024062775364"/>
          <c:w val="0.90740629068869361"/>
          <c:h val="0.28516542301997355"/>
        </c:manualLayout>
      </c:layout>
      <c:txPr>
        <a:bodyPr/>
        <a:lstStyle/>
        <a:p>
          <a:pPr>
            <a:defRPr lang="ru-RU"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2079687955674007E-2"/>
          <c:y val="9.3366207368465043E-2"/>
          <c:w val="0.59751117915814844"/>
          <c:h val="0.81326758526305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одиниц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3.8159934869252454E-2"/>
                  <c:y val="0.11389067917700609"/>
                </c:manualLayout>
              </c:layout>
              <c:showVal val="1"/>
            </c:dLbl>
            <c:dLbl>
              <c:idx val="1"/>
              <c:layout>
                <c:manualLayout>
                  <c:x val="-3.1193253621075605E-2"/>
                  <c:y val="-9.2738937547655623E-2"/>
                </c:manualLayout>
              </c:layout>
              <c:showVal val="1"/>
            </c:dLbl>
            <c:dLbl>
              <c:idx val="2"/>
              <c:layout>
                <c:manualLayout>
                  <c:x val="-1.6661198600174981E-2"/>
                  <c:y val="-0.13036783553025091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Загального типу</c:v>
                </c:pt>
                <c:pt idx="1">
                  <c:v>Компенсуючого типу</c:v>
                </c:pt>
                <c:pt idx="2">
                  <c:v>Комбінованого типу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рік</c:v>
                </c:pt>
              </c:strCache>
            </c:strRef>
          </c:tx>
          <c:dLbls>
            <c:dLbl>
              <c:idx val="0"/>
              <c:layout>
                <c:manualLayout>
                  <c:x val="3.0864197530864296E-2"/>
                  <c:y val="-8.3050170759241579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місце ДНЗ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рік</c:v>
                </c:pt>
              </c:strCache>
            </c:strRef>
          </c:tx>
          <c:dLbls>
            <c:dLbl>
              <c:idx val="0"/>
              <c:layout>
                <c:manualLayout>
                  <c:x val="4.6296296296296523E-2"/>
                  <c:y val="-7.01508165223622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місце ДНЗ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рік</c:v>
                </c:pt>
              </c:strCache>
            </c:strRef>
          </c:tx>
          <c:dLbls>
            <c:dLbl>
              <c:idx val="0"/>
              <c:layout>
                <c:manualLayout>
                  <c:x val="2.6234567901234612E-2"/>
                  <c:y val="-6.173271853967881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місце ДНЗ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1.22</c:v>
                </c:pt>
              </c:numCache>
            </c:numRef>
          </c:val>
        </c:ser>
        <c:shape val="cylinder"/>
        <c:axId val="113321088"/>
        <c:axId val="113322624"/>
        <c:axId val="0"/>
      </c:bar3DChart>
      <c:catAx>
        <c:axId val="113321088"/>
        <c:scaling>
          <c:orientation val="minMax"/>
        </c:scaling>
        <c:delete val="1"/>
        <c:axPos val="b"/>
        <c:tickLblPos val="nextTo"/>
        <c:crossAx val="113322624"/>
        <c:crosses val="autoZero"/>
        <c:auto val="1"/>
        <c:lblAlgn val="ctr"/>
        <c:lblOffset val="100"/>
      </c:catAx>
      <c:valAx>
        <c:axId val="1133226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3321088"/>
        <c:crosses val="autoZero"/>
        <c:crossBetween val="between"/>
      </c:valAx>
    </c:plotArea>
    <c:legend>
      <c:legendPos val="b"/>
      <c:txPr>
        <a:bodyPr/>
        <a:lstStyle/>
        <a:p>
          <a:pPr>
            <a:defRPr lang="uk-UA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0.10612827256216661"/>
          <c:y val="0.32649058419829513"/>
          <c:w val="0.86034407826964165"/>
          <c:h val="0.55616841667182715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4042">
              <a:solidFill>
                <a:srgbClr val="000000"/>
              </a:solidFill>
              <a:prstDash val="solid"/>
            </a:ln>
          </c:spPr>
          <c:explosion val="7"/>
          <c:dPt>
            <c:idx val="1"/>
            <c:spPr>
              <a:solidFill>
                <a:srgbClr val="993366"/>
              </a:solidFill>
              <a:ln w="14042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C8-45B7-B558-9AA8D8C5C7C1}"/>
              </c:ext>
            </c:extLst>
          </c:dPt>
          <c:dPt>
            <c:idx val="2"/>
            <c:spPr>
              <a:solidFill>
                <a:srgbClr val="FFFFCC"/>
              </a:solidFill>
              <a:ln w="14042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C8-45B7-B558-9AA8D8C5C7C1}"/>
              </c:ext>
            </c:extLst>
          </c:dPt>
          <c:dPt>
            <c:idx val="3"/>
            <c:spPr>
              <a:solidFill>
                <a:srgbClr val="CCFFFF"/>
              </a:solidFill>
              <a:ln w="14042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3C8-45B7-B558-9AA8D8C5C7C1}"/>
              </c:ext>
            </c:extLst>
          </c:dPt>
          <c:dLbls>
            <c:dLbl>
              <c:idx val="0"/>
              <c:layout>
                <c:manualLayout>
                  <c:x val="-0.16117508845265902"/>
                  <c:y val="-0.19166509679278793"/>
                </c:manualLayout>
              </c:layout>
              <c:tx>
                <c:rich>
                  <a:bodyPr/>
                  <a:lstStyle/>
                  <a:p>
                    <a:r>
                      <a:rPr smtClean="0"/>
                      <a:t>14</a:t>
                    </a:r>
                    <a:endParaRPr/>
                  </a:p>
                </c:rich>
              </c:tx>
              <c:dLblPos val="bestFit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smtClean="0"/>
                      <a:t>8</a:t>
                    </a:r>
                    <a:endParaRPr/>
                  </a:p>
                </c:rich>
              </c:tx>
              <c:dLblPos val="bestFit"/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smtClean="0"/>
                      <a:t>5</a:t>
                    </a:r>
                    <a:endParaRPr/>
                  </a:p>
                </c:rich>
              </c:tx>
              <c:dLblPos val="bestFit"/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smtClean="0"/>
                      <a:t>1</a:t>
                    </a:r>
                    <a:endParaRPr/>
                  </a:p>
                </c:rich>
              </c:tx>
              <c:dLblPos val="bestFit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Sheet1!$A$1:$D$1</c:f>
              <c:strCache>
                <c:ptCount val="4"/>
                <c:pt idx="0">
                  <c:v>публічні бібліотеки - 14 закладів (51 200 читачів)</c:v>
                </c:pt>
                <c:pt idx="1">
                  <c:v>дитячо-юнацькі клуби  - 8 закладів (1 361 вихованців) </c:v>
                </c:pt>
                <c:pt idx="2">
                  <c:v>школи естетичного виховання - 5 закладів (1 576 учнів) </c:v>
                </c:pt>
                <c:pt idx="3">
                  <c:v>будинки культури - 1 заклад (242 гуртківці, 6 000 відвідувачів)</c:v>
                </c:pt>
              </c:strCache>
            </c:strRef>
          </c:cat>
          <c:val>
            <c:numRef>
              <c:f>Sheet1!$A$2:$D$2</c:f>
              <c:numCache>
                <c:formatCode>0.0</c:formatCode>
                <c:ptCount val="4"/>
                <c:pt idx="0">
                  <c:v>14</c:v>
                </c:pt>
                <c:pt idx="1">
                  <c:v>8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8-83C8-45B7-B558-9AA8D8C5C7C1}"/>
            </c:ext>
          </c:extLst>
        </c:ser>
        <c:dLbls>
          <c:showVal val="1"/>
        </c:dLbls>
      </c:pie3DChart>
      <c:spPr>
        <a:noFill/>
        <a:ln w="28085">
          <a:noFill/>
        </a:ln>
      </c:spPr>
    </c:plotArea>
    <c:legend>
      <c:legendPos val="t"/>
      <c:layout>
        <c:manualLayout>
          <c:xMode val="edge"/>
          <c:yMode val="edge"/>
          <c:x val="5.2248173374334746E-2"/>
          <c:y val="9.3362124334804546E-3"/>
          <c:w val="0.905008075096149"/>
          <c:h val="0.27869916681941398"/>
        </c:manualLayout>
      </c:layout>
      <c:txPr>
        <a:bodyPr/>
        <a:lstStyle/>
        <a:p>
          <a:pPr>
            <a:defRPr lang="uk-UA" sz="1400" b="1" i="0" baseline="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12700" cap="flat" cmpd="sng" algn="ctr">
      <a:noFill/>
      <a:prstDash val="solid"/>
      <a:miter lim="800000"/>
      <a:headEnd type="none" w="med" len="med"/>
      <a:tailEnd type="none" w="med" len="med"/>
    </a:ln>
  </c:spPr>
  <c:txPr>
    <a:bodyPr/>
    <a:lstStyle/>
    <a:p>
      <a:pPr>
        <a:defRPr sz="2184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uk-UA"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sz="2000" b="0" dirty="0"/>
          </a:p>
        </c:rich>
      </c:tx>
      <c:layout>
        <c:manualLayout>
          <c:xMode val="edge"/>
          <c:yMode val="edge"/>
          <c:x val="0.12503577881035438"/>
          <c:y val="3.4540400250705268E-2"/>
        </c:manualLayout>
      </c:layout>
      <c:spPr>
        <a:noFill/>
        <a:ln>
          <a:noFill/>
        </a:ln>
        <a:effectLst/>
      </c:spPr>
    </c:title>
    <c:view3D>
      <c:rotX val="0"/>
      <c:hPercent val="10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452670317740798"/>
          <c:y val="0.10201049540756785"/>
          <c:w val="0.9112813332475328"/>
          <c:h val="0.68012436892648609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Загальний фонд бюджету, тис. грн.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-2.5682459929073252E-3"/>
                  <c:y val="-1.7862321044453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uk-UA" sz="20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957618654428875"/>
                      <c:h val="9.35290116732378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7F1-4088-A314-DFD3296DAB15}"/>
                </c:ext>
              </c:extLst>
            </c:dLbl>
            <c:dLbl>
              <c:idx val="1"/>
              <c:layout>
                <c:manualLayout>
                  <c:x val="-1.3539669247438348E-2"/>
                  <c:y val="-2.9553696340984623E-2"/>
                </c:manualLayout>
              </c:layout>
              <c:tx>
                <c:rich>
                  <a:bodyPr/>
                  <a:lstStyle/>
                  <a:p>
                    <a:r>
                      <a:rPr lang="en-US" sz="2000" u="none" dirty="0"/>
                      <a:t>46 436,0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F1-4088-A314-DFD3296DAB15}"/>
                </c:ext>
              </c:extLst>
            </c:dLbl>
            <c:dLbl>
              <c:idx val="2"/>
              <c:layout>
                <c:manualLayout>
                  <c:x val="-6.6767346898053423E-3"/>
                  <c:y val="-4.35991838134051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uk-UA" sz="2000" b="1" i="0" u="none" strike="noStrike" kern="1200" baseline="0">
                        <a:solidFill>
                          <a:schemeClr val="dk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u="none" dirty="0"/>
                      <a:t>55 751,4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5971285529526613"/>
                      <c:h val="6.01569334387666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7F1-4088-A314-DFD3296DAB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lang="uk-UA"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Sheet1!$B$2:$D$2</c:f>
              <c:numCache>
                <c:formatCode>#,##0.0</c:formatCode>
                <c:ptCount val="3"/>
                <c:pt idx="0">
                  <c:v>32493.1</c:v>
                </c:pt>
                <c:pt idx="1">
                  <c:v>46436</c:v>
                </c:pt>
                <c:pt idx="2">
                  <c:v>55751.4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7F1-4088-A314-DFD3296DAB15}"/>
            </c:ext>
          </c:extLst>
        </c:ser>
        <c:dLbls>
          <c:showVal val="1"/>
        </c:dLbls>
        <c:gapWidth val="65"/>
        <c:shape val="cylinder"/>
        <c:axId val="113529984"/>
        <c:axId val="113531520"/>
        <c:axId val="0"/>
      </c:bar3DChart>
      <c:catAx>
        <c:axId val="113529984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uk-UA" sz="2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531520"/>
        <c:crosses val="autoZero"/>
        <c:auto val="1"/>
        <c:lblAlgn val="ctr"/>
        <c:lblOffset val="100"/>
        <c:tickLblSkip val="1"/>
        <c:tickMarkSkip val="1"/>
      </c:catAx>
      <c:valAx>
        <c:axId val="113531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352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1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0604855643044618"/>
          <c:y val="7.0156250000000031E-2"/>
          <c:w val="0.54395144356956415"/>
          <c:h val="0.7090105807086520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</c:v>
                </c:pt>
                <c:pt idx="1">
                  <c:v>95</c:v>
                </c:pt>
                <c:pt idx="2">
                  <c:v>105</c:v>
                </c:pt>
              </c:numCache>
            </c:numRef>
          </c:val>
        </c:ser>
        <c:shape val="cylinder"/>
        <c:axId val="132319104"/>
        <c:axId val="132320640"/>
        <c:axId val="132012672"/>
      </c:bar3DChart>
      <c:catAx>
        <c:axId val="132319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2320640"/>
        <c:crosses val="autoZero"/>
        <c:auto val="1"/>
        <c:lblAlgn val="ctr"/>
        <c:lblOffset val="100"/>
      </c:catAx>
      <c:valAx>
        <c:axId val="1323206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2319104"/>
        <c:crosses val="autoZero"/>
        <c:crossBetween val="between"/>
      </c:valAx>
      <c:serAx>
        <c:axId val="132012672"/>
        <c:scaling>
          <c:orientation val="minMax"/>
        </c:scaling>
        <c:delete val="1"/>
        <c:axPos val="b"/>
        <c:tickLblPos val="nextTo"/>
        <c:crossAx val="13232064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lang="uk-UA" sz="1600">
                <a:latin typeface="Arial" pitchFamily="34" charset="0"/>
                <a:cs typeface="Arial" pitchFamily="34" charset="0"/>
              </a:defRPr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Учасники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змагань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8985416666667466"/>
          <c:y val="1.5510267388846486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35157201443569552"/>
          <c:y val="7.5083301615283482E-2"/>
          <c:w val="0.54277526246720065"/>
          <c:h val="0.70828933348214584"/>
        </c:manualLayout>
      </c:layout>
      <c:bar3DChart>
        <c:barDir val="col"/>
        <c:grouping val="standard"/>
        <c:ser>
          <c:idx val="1"/>
          <c:order val="0"/>
          <c:tx>
            <c:strRef>
              <c:f>Лист1!$C$1</c:f>
              <c:strCache>
                <c:ptCount val="1"/>
                <c:pt idx="0">
                  <c:v>             Залучено мешканців району</c:v>
                </c:pt>
              </c:strCache>
            </c:strRef>
          </c:tx>
          <c:dLbls>
            <c:dLbl>
              <c:idx val="0"/>
              <c:layout>
                <c:manualLayout>
                  <c:x val="1.4583333333333341E-2"/>
                  <c:y val="-5.1836946273250077E-2"/>
                </c:manualLayout>
              </c:layout>
              <c:showVal val="1"/>
            </c:dLbl>
            <c:dLbl>
              <c:idx val="1"/>
              <c:layout>
                <c:manualLayout>
                  <c:x val="1.6666666666666781E-2"/>
                  <c:y val="-3.8877709704937591E-2"/>
                </c:manualLayout>
              </c:layout>
              <c:showVal val="1"/>
            </c:dLbl>
            <c:dLbl>
              <c:idx val="2"/>
              <c:layout>
                <c:manualLayout>
                  <c:x val="1.0416666666666666E-2"/>
                  <c:y val="-5.2214753937771932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7835</c:v>
                </c:pt>
                <c:pt idx="1">
                  <c:v>8568</c:v>
                </c:pt>
                <c:pt idx="2">
                  <c:v>9105</c:v>
                </c:pt>
              </c:numCache>
            </c:numRef>
          </c:val>
        </c:ser>
        <c:shape val="cylinder"/>
        <c:axId val="132362624"/>
        <c:axId val="132364160"/>
        <c:axId val="128328576"/>
      </c:bar3DChart>
      <c:catAx>
        <c:axId val="1323626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2364160"/>
        <c:crosses val="autoZero"/>
        <c:auto val="1"/>
        <c:lblAlgn val="ctr"/>
        <c:lblOffset val="100"/>
      </c:catAx>
      <c:valAx>
        <c:axId val="1323641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2362624"/>
        <c:crosses val="autoZero"/>
        <c:crossBetween val="between"/>
      </c:valAx>
      <c:serAx>
        <c:axId val="128328576"/>
        <c:scaling>
          <c:orientation val="minMax"/>
        </c:scaling>
        <c:delete val="1"/>
        <c:axPos val="b"/>
        <c:tickLblPos val="nextTo"/>
        <c:crossAx val="132364160"/>
        <c:crosses val="autoZero"/>
      </c:serAx>
    </c:plotArea>
    <c:plotVisOnly val="1"/>
    <c:dispBlanksAs val="gap"/>
  </c:chart>
  <c:txPr>
    <a:bodyPr/>
    <a:lstStyle/>
    <a:p>
      <a:pPr>
        <a:defRPr sz="1800">
          <a:effectLst/>
        </a:defRPr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lang="ru-RU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Залучено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вихованців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 до занять в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дитячо-юнацьких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спортивних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rPr>
              <a:t>клубах, осіб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c:rich>
      </c:tx>
      <c:spPr>
        <a:noFill/>
        <a:ln w="9525" cap="flat" cmpd="sng" algn="ctr">
          <a:noFill/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Залучено вихованців до занять в фізкультурно-оздоровочому центрі</c:v>
                </c:pt>
              </c:strCache>
            </c:strRef>
          </c:tx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710</c:v>
                </c:pt>
                <c:pt idx="1">
                  <c:v>815</c:v>
                </c:pt>
                <c:pt idx="2">
                  <c:v>894</c:v>
                </c:pt>
              </c:numCache>
            </c:numRef>
          </c:val>
        </c:ser>
        <c:gapWidth val="100"/>
        <c:axId val="132697472"/>
        <c:axId val="132695936"/>
      </c:barChart>
      <c:valAx>
        <c:axId val="132695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132697472"/>
        <c:crosses val="autoZero"/>
        <c:crossBetween val="between"/>
      </c:valAx>
      <c:catAx>
        <c:axId val="132697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sz="1600" b="1"/>
            </a:pPr>
            <a:endParaRPr lang="ru-RU"/>
          </a:p>
        </c:txPr>
        <c:crossAx val="132695936"/>
        <c:crosses val="autoZero"/>
        <c:auto val="1"/>
        <c:lblAlgn val="ctr"/>
        <c:lblOffset val="100"/>
      </c:cat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6.7951575673977855E-3"/>
                  <c:y val="-0.29394882050142584"/>
                </c:manualLayout>
              </c:layout>
              <c:showVal val="1"/>
            </c:dLbl>
            <c:dLbl>
              <c:idx val="1"/>
              <c:layout>
                <c:manualLayout>
                  <c:x val="-2.2650525224659412E-3"/>
                  <c:y val="-0.35273858460171076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7233517263513927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35</c:v>
                </c:pt>
                <c:pt idx="2">
                  <c:v>36</c:v>
                </c:pt>
              </c:numCache>
            </c:numRef>
          </c:val>
        </c:ser>
        <c:gapWidth val="100"/>
        <c:overlap val="100"/>
        <c:axId val="132950272"/>
        <c:axId val="132948736"/>
      </c:barChart>
      <c:valAx>
        <c:axId val="132948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132950272"/>
        <c:crosses val="autoZero"/>
        <c:crossBetween val="between"/>
      </c:valAx>
      <c:catAx>
        <c:axId val="132950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sz="1600" b="1"/>
            </a:pPr>
            <a:endParaRPr lang="ru-RU"/>
          </a:p>
        </c:txPr>
        <c:crossAx val="132948736"/>
        <c:crosses val="autoZero"/>
        <c:auto val="1"/>
        <c:lblAlgn val="ctr"/>
        <c:lblOffset val="100"/>
      </c:cat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Pr>
        <a:bodyPr/>
        <a:lstStyle/>
        <a:p>
          <a:pPr>
            <a:defRPr lang="uk-UA">
              <a:latin typeface="Arial" pitchFamily="34" charset="0"/>
              <a:cs typeface="Arial" pitchFamily="34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діти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4777328181199558E-2"/>
                  <c:y val="-6.2293262229496923E-2"/>
                </c:manualLayout>
              </c:layout>
              <c:showVal val="1"/>
            </c:dLbl>
            <c:dLbl>
              <c:idx val="1"/>
              <c:layout>
                <c:manualLayout>
                  <c:x val="1.1677359774472681E-3"/>
                  <c:y val="0.12320935898062091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дітей - сиріт</c:v>
                </c:pt>
                <c:pt idx="1">
                  <c:v>дітей,позбавлених батьківського піклування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</c:v>
                </c:pt>
                <c:pt idx="1">
                  <c:v>135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uk-UA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рік - виявлено  дітей 12</c:v>
                </c:pt>
              </c:strCache>
            </c:strRef>
          </c:tx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1.4989640623955908E-3"/>
                  <c:y val="-4.2090489913417829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 рейдів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рік - виявлено 15 дітей</c:v>
                </c:pt>
              </c:strCache>
            </c:strRef>
          </c:tx>
          <c:dLbls>
            <c:dLbl>
              <c:idx val="0"/>
              <c:layout>
                <c:manualLayout>
                  <c:x val="1.1991712499164947E-2"/>
                  <c:y val="-5.6120653217889761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 рейдів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рік-  виявлено 15 дітей </c:v>
                </c:pt>
              </c:strCache>
            </c:strRef>
          </c:tx>
          <c:dLbls>
            <c:dLbl>
              <c:idx val="0"/>
              <c:layout>
                <c:manualLayout>
                  <c:x val="1.0492748436769329E-2"/>
                  <c:y val="-5.8926906826238211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 рейдів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hape val="cylinder"/>
        <c:axId val="133161344"/>
        <c:axId val="133162880"/>
        <c:axId val="0"/>
      </c:bar3DChart>
      <c:catAx>
        <c:axId val="133161344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162880"/>
        <c:crosses val="autoZero"/>
        <c:auto val="1"/>
        <c:lblAlgn val="ctr"/>
        <c:lblOffset val="100"/>
      </c:catAx>
      <c:valAx>
        <c:axId val="1331628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161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024866751538721"/>
          <c:y val="0.29160821685904792"/>
          <c:w val="0.37075754811025485"/>
          <c:h val="0.41678334533446948"/>
        </c:manualLayout>
      </c:layout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5565944881889864E-2"/>
                  <c:y val="-4.1232042048146523E-3"/>
                </c:manualLayout>
              </c:layout>
              <c:showVal val="1"/>
            </c:dLbl>
            <c:dLbl>
              <c:idx val="1"/>
              <c:layout>
                <c:manualLayout>
                  <c:x val="-6.4775809273840794E-3"/>
                  <c:y val="-2.0122771074892947E-2"/>
                </c:manualLayout>
              </c:layout>
              <c:showVal val="1"/>
            </c:dLbl>
            <c:dLbl>
              <c:idx val="2"/>
              <c:layout>
                <c:manualLayout>
                  <c:x val="-2.2767279090113845E-2"/>
                  <c:y val="-1.4945805615011378E-2"/>
                </c:manualLayout>
              </c:layout>
              <c:showVal val="1"/>
            </c:dLbl>
            <c:dLbl>
              <c:idx val="3"/>
              <c:layout>
                <c:manualLayout>
                  <c:x val="-3.0258803587051755E-2"/>
                  <c:y val="-1.1953090435136145E-2"/>
                </c:manualLayout>
              </c:layout>
              <c:showVal val="1"/>
            </c:dLbl>
            <c:dLbl>
              <c:idx val="4"/>
              <c:layout>
                <c:manualLayout>
                  <c:x val="-2.6030238407699267E-2"/>
                  <c:y val="-2.5144454143365969E-2"/>
                </c:manualLayout>
              </c:layout>
              <c:showVal val="1"/>
            </c:dLbl>
            <c:dLbl>
              <c:idx val="5"/>
              <c:layout>
                <c:manualLayout>
                  <c:x val="6.0687117235345818E-2"/>
                  <c:y val="-1.6265290748424591E-2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Заробітна плата  з нарахуваннями-770,6 млн.грн</c:v>
                </c:pt>
                <c:pt idx="1">
                  <c:v>Теплоенергоносії -78,4 млн.грн</c:v>
                </c:pt>
                <c:pt idx="2">
                  <c:v>Оплата послуг (крім комунальних)-45,0 млн.грн</c:v>
                </c:pt>
                <c:pt idx="3">
                  <c:v>Харчування - 36,7 млн.грн</c:v>
                </c:pt>
                <c:pt idx="4">
                  <c:v>Видатки на благоустрій -35,6 млн.грн</c:v>
                </c:pt>
                <c:pt idx="5">
                  <c:v>Інші незахищені видатки - 37,5 млн.грн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0.76000000000000245</c:v>
                </c:pt>
                <c:pt idx="1">
                  <c:v>8.0000000000000043E-2</c:v>
                </c:pt>
                <c:pt idx="2">
                  <c:v>0.05</c:v>
                </c:pt>
                <c:pt idx="3">
                  <c:v>4.0000000000000022E-2</c:v>
                </c:pt>
                <c:pt idx="4">
                  <c:v>3.0000000000000002E-2</c:v>
                </c:pt>
                <c:pt idx="5">
                  <c:v>4.0000000000000022E-2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9971795713035931"/>
          <c:y val="0.67012008062062722"/>
          <c:w val="0.60611953193350865"/>
          <c:h val="0.31722481967313332"/>
        </c:manualLayout>
      </c:layout>
      <c:txPr>
        <a:bodyPr/>
        <a:lstStyle/>
        <a:p>
          <a:pPr>
            <a:defRPr lang="ru-RU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Pr>
        <a:bodyPr/>
        <a:lstStyle/>
        <a:p>
          <a:pPr>
            <a:defRPr lang="uk-UA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обстежено</c:v>
                </c:pt>
              </c:strCache>
            </c:strRef>
          </c:tx>
          <c:explosion val="25"/>
          <c:dPt>
            <c:idx val="0"/>
            <c:explosion val="2"/>
          </c:dPt>
          <c:dPt>
            <c:idx val="2"/>
            <c:explosion val="12"/>
          </c:dPt>
          <c:dLbls>
            <c:dLbl>
              <c:idx val="0"/>
              <c:layout>
                <c:manualLayout>
                  <c:x val="2.1651234567901679E-2"/>
                  <c:y val="-8.741852286463675E-2"/>
                </c:manualLayout>
              </c:layout>
              <c:showVal val="1"/>
            </c:dLbl>
            <c:dLbl>
              <c:idx val="1"/>
              <c:layout>
                <c:manualLayout>
                  <c:x val="-0.14048556430446194"/>
                  <c:y val="-1.4542761396856563E-3"/>
                </c:manualLayout>
              </c:layout>
              <c:showVal val="1"/>
            </c:dLbl>
            <c:dLbl>
              <c:idx val="2"/>
              <c:layout>
                <c:manualLayout>
                  <c:x val="-8.3508129192185268E-2"/>
                  <c:y val="-5.433760726722817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144</c:v>
                </c:pt>
                <c:pt idx="1">
                  <c:v>180</c:v>
                </c:pt>
                <c:pt idx="2">
                  <c:v>125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діти</c:v>
                </c:pt>
              </c:strCache>
            </c:strRef>
          </c:tx>
          <c:dLbls>
            <c:dLbl>
              <c:idx val="0"/>
              <c:layout>
                <c:manualLayout>
                  <c:x val="1.8456425585690682E-2"/>
                  <c:y val="-0.10351299822822239"/>
                </c:manualLayout>
              </c:layout>
              <c:showVal val="1"/>
            </c:dLbl>
            <c:dLbl>
              <c:idx val="1"/>
              <c:layout>
                <c:manualLayout>
                  <c:x val="-1.750662243608438E-2"/>
                  <c:y val="3.1023231961905292E-3"/>
                </c:manualLayout>
              </c:layout>
              <c:showVal val="1"/>
            </c:dLbl>
            <c:dLbl>
              <c:idx val="2"/>
              <c:layout>
                <c:manualLayout>
                  <c:x val="-2.2494228152036552E-2"/>
                  <c:y val="-3.0932643505924641E-6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2016 рік-поставлено на облік  45 дітей (39%)</c:v>
                </c:pt>
                <c:pt idx="1">
                  <c:v>2017 рік - поставлено на облік 38 дітей (33%)</c:v>
                </c:pt>
                <c:pt idx="2">
                  <c:v>2018 рік- поставлено на облік 33 дитини (28%)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  <c:pt idx="1">
                  <c:v>38</c:v>
                </c:pt>
                <c:pt idx="2">
                  <c:v>33</c:v>
                </c:pt>
              </c:numCache>
            </c:numRef>
          </c:val>
        </c:ser>
        <c:firstSliceAng val="0"/>
      </c:pieChart>
    </c:plotArea>
    <c:legend>
      <c:legendPos val="r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2345679012345723E-2"/>
                  <c:y val="-1.403016330447244E-2"/>
                </c:manualLayout>
              </c:layout>
              <c:showVal val="1"/>
            </c:dLbl>
            <c:dLbl>
              <c:idx val="1"/>
              <c:layout>
                <c:manualLayout>
                  <c:x val="1.6975308641975592E-2"/>
                  <c:y val="-1.403016330447244E-2"/>
                </c:manualLayout>
              </c:layout>
              <c:showVal val="1"/>
            </c:dLbl>
            <c:dLbl>
              <c:idx val="2"/>
              <c:layout>
                <c:manualLayout>
                  <c:x val="2.4691358024691412E-2"/>
                  <c:y val="-1.6836195965366927E-2"/>
                </c:manualLayout>
              </c:layout>
              <c:showVal val="1"/>
            </c:dLbl>
            <c:dLbl>
              <c:idx val="3"/>
              <c:layout>
                <c:manualLayout>
                  <c:x val="1.0802469135802692E-2"/>
                  <c:y val="-2.806032660894488E-3"/>
                </c:manualLayout>
              </c:layout>
              <c:showVal val="1"/>
            </c:dLbl>
            <c:dLbl>
              <c:idx val="4"/>
              <c:layout>
                <c:manualLayout>
                  <c:x val="2.4691358024691412E-2"/>
                  <c:y val="-2.806032660894488E-3"/>
                </c:manualLayout>
              </c:layout>
              <c:showVal val="1"/>
            </c:dLbl>
            <c:dLbl>
              <c:idx val="5"/>
              <c:layout>
                <c:manualLayout>
                  <c:x val="4.6296296296297014E-3"/>
                  <c:y val="-2.806032660894488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Позбавлення батьківських прав</c:v>
                </c:pt>
                <c:pt idx="1">
                  <c:v>Визначення місця проживання дитини</c:v>
                </c:pt>
                <c:pt idx="2">
                  <c:v>Усунення перешкод у спілкуванні з дитиною</c:v>
                </c:pt>
                <c:pt idx="3">
                  <c:v>Захист житлових  та майнових прав</c:v>
                </c:pt>
                <c:pt idx="4">
                  <c:v>Цільове використання  аліментів</c:v>
                </c:pt>
                <c:pt idx="5">
                  <c:v>інше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47</c:v>
                </c:pt>
                <c:pt idx="1">
                  <c:v>43</c:v>
                </c:pt>
                <c:pt idx="2">
                  <c:v>31</c:v>
                </c:pt>
                <c:pt idx="3">
                  <c:v>349</c:v>
                </c:pt>
                <c:pt idx="4">
                  <c:v>2</c:v>
                </c:pt>
                <c:pt idx="5">
                  <c:v>33</c:v>
                </c:pt>
              </c:numCache>
            </c:numRef>
          </c:val>
        </c:ser>
        <c:shape val="box"/>
        <c:axId val="133304320"/>
        <c:axId val="133305856"/>
        <c:axId val="0"/>
      </c:bar3DChart>
      <c:catAx>
        <c:axId val="133304320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305856"/>
        <c:crosses val="autoZero"/>
        <c:auto val="1"/>
        <c:lblAlgn val="ctr"/>
        <c:lblOffset val="100"/>
      </c:catAx>
      <c:valAx>
        <c:axId val="13330585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3043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Приписи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Лист1!$B$1:$M$1</c:f>
              <c:strCache>
                <c:ptCount val="12"/>
                <c:pt idx="0">
                  <c:v>Грудень</c:v>
                </c:pt>
                <c:pt idx="1">
                  <c:v>Листопад</c:v>
                </c:pt>
                <c:pt idx="2">
                  <c:v>Жовтень</c:v>
                </c:pt>
                <c:pt idx="3">
                  <c:v>Вересень</c:v>
                </c:pt>
                <c:pt idx="4">
                  <c:v>Серпень</c:v>
                </c:pt>
                <c:pt idx="5">
                  <c:v>Липень</c:v>
                </c:pt>
                <c:pt idx="6">
                  <c:v>Червень</c:v>
                </c:pt>
                <c:pt idx="7">
                  <c:v>Травень</c:v>
                </c:pt>
                <c:pt idx="8">
                  <c:v>Квітень</c:v>
                </c:pt>
                <c:pt idx="9">
                  <c:v>Березень</c:v>
                </c:pt>
                <c:pt idx="10">
                  <c:v>Лютий</c:v>
                </c:pt>
                <c:pt idx="11">
                  <c:v>Січень</c:v>
                </c:pt>
              </c:strCache>
            </c:strRef>
          </c:cat>
          <c:val>
            <c:numRef>
              <c:f>Лист1!$B$2:$M$2</c:f>
              <c:numCache>
                <c:formatCode>General</c:formatCode>
                <c:ptCount val="12"/>
                <c:pt idx="0">
                  <c:v>535</c:v>
                </c:pt>
                <c:pt idx="1">
                  <c:v>346</c:v>
                </c:pt>
                <c:pt idx="2">
                  <c:v>276</c:v>
                </c:pt>
                <c:pt idx="3">
                  <c:v>209</c:v>
                </c:pt>
                <c:pt idx="4">
                  <c:v>237</c:v>
                </c:pt>
                <c:pt idx="5">
                  <c:v>186</c:v>
                </c:pt>
                <c:pt idx="6">
                  <c:v>176</c:v>
                </c:pt>
                <c:pt idx="7">
                  <c:v>342</c:v>
                </c:pt>
                <c:pt idx="8">
                  <c:v>317</c:v>
                </c:pt>
                <c:pt idx="9">
                  <c:v>477</c:v>
                </c:pt>
                <c:pt idx="10">
                  <c:v>391</c:v>
                </c:pt>
                <c:pt idx="11">
                  <c:v>292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Протоколи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Лист1!$B$1:$M$1</c:f>
              <c:strCache>
                <c:ptCount val="12"/>
                <c:pt idx="0">
                  <c:v>Грудень</c:v>
                </c:pt>
                <c:pt idx="1">
                  <c:v>Листопад</c:v>
                </c:pt>
                <c:pt idx="2">
                  <c:v>Жовтень</c:v>
                </c:pt>
                <c:pt idx="3">
                  <c:v>Вересень</c:v>
                </c:pt>
                <c:pt idx="4">
                  <c:v>Серпень</c:v>
                </c:pt>
                <c:pt idx="5">
                  <c:v>Липень</c:v>
                </c:pt>
                <c:pt idx="6">
                  <c:v>Червень</c:v>
                </c:pt>
                <c:pt idx="7">
                  <c:v>Травень</c:v>
                </c:pt>
                <c:pt idx="8">
                  <c:v>Квітень</c:v>
                </c:pt>
                <c:pt idx="9">
                  <c:v>Березень</c:v>
                </c:pt>
                <c:pt idx="10">
                  <c:v>Лютий</c:v>
                </c:pt>
                <c:pt idx="11">
                  <c:v>Січень</c:v>
                </c:pt>
              </c:strCache>
            </c: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87</c:v>
                </c:pt>
                <c:pt idx="1">
                  <c:v>53</c:v>
                </c:pt>
                <c:pt idx="2">
                  <c:v>78</c:v>
                </c:pt>
                <c:pt idx="3">
                  <c:v>52</c:v>
                </c:pt>
                <c:pt idx="4">
                  <c:v>50</c:v>
                </c:pt>
                <c:pt idx="5">
                  <c:v>56</c:v>
                </c:pt>
                <c:pt idx="6">
                  <c:v>46</c:v>
                </c:pt>
                <c:pt idx="7">
                  <c:v>71</c:v>
                </c:pt>
                <c:pt idx="8">
                  <c:v>41</c:v>
                </c:pt>
                <c:pt idx="9">
                  <c:v>67</c:v>
                </c:pt>
                <c:pt idx="10">
                  <c:v>68</c:v>
                </c:pt>
                <c:pt idx="11">
                  <c:v>60</c:v>
                </c:pt>
              </c:numCache>
            </c:numRef>
          </c:val>
        </c:ser>
        <c:dLbls>
          <c:showVal val="1"/>
        </c:dLbls>
        <c:shape val="box"/>
        <c:axId val="133451776"/>
        <c:axId val="133453312"/>
        <c:axId val="0"/>
      </c:bar3DChart>
      <c:catAx>
        <c:axId val="13345177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uk-UA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453312"/>
        <c:crosses val="autoZero"/>
        <c:auto val="1"/>
        <c:lblAlgn val="ctr"/>
        <c:lblOffset val="100"/>
      </c:catAx>
      <c:valAx>
        <c:axId val="133453312"/>
        <c:scaling>
          <c:orientation val="minMax"/>
        </c:scaling>
        <c:delete val="1"/>
        <c:axPos val="b"/>
        <c:numFmt formatCode="General" sourceLinked="1"/>
        <c:tickLblPos val="nextTo"/>
        <c:crossAx val="133451776"/>
        <c:crosses val="autoZero"/>
        <c:crossBetween val="between"/>
      </c:valAx>
    </c:plotArea>
    <c:legend>
      <c:legendPos val="t"/>
      <c:txPr>
        <a:bodyPr/>
        <a:lstStyle/>
        <a:p>
          <a:pPr>
            <a:defRPr lang="uk-UA"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Видано</c:v>
                </c:pt>
              </c:strCache>
            </c:strRef>
          </c:tx>
          <c:dLbls>
            <c:dLbl>
              <c:idx val="0"/>
              <c:layout>
                <c:manualLayout>
                  <c:x val="7.2530742684942154E-2"/>
                  <c:y val="-5.331462055699673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Аварійні картки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Закрито</c:v>
                </c:pt>
              </c:strCache>
            </c:strRef>
          </c:tx>
          <c:dLbls>
            <c:dLbl>
              <c:idx val="0"/>
              <c:layout>
                <c:manualLayout>
                  <c:x val="5.0925925925925923E-2"/>
                  <c:y val="-6.1732718539678814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Аварійні картки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107</c:v>
                </c:pt>
              </c:numCache>
            </c:numRef>
          </c:val>
        </c:ser>
        <c:dLbls>
          <c:showVal val="1"/>
        </c:dLbls>
        <c:shape val="box"/>
        <c:axId val="133487232"/>
        <c:axId val="133501312"/>
        <c:axId val="0"/>
      </c:bar3DChart>
      <c:catAx>
        <c:axId val="133487232"/>
        <c:scaling>
          <c:orientation val="minMax"/>
        </c:scaling>
        <c:delete val="1"/>
        <c:axPos val="b"/>
        <c:majorTickMark val="none"/>
        <c:tickLblPos val="nextTo"/>
        <c:crossAx val="133501312"/>
        <c:crosses val="autoZero"/>
        <c:auto val="1"/>
        <c:lblAlgn val="ctr"/>
        <c:lblOffset val="100"/>
      </c:catAx>
      <c:valAx>
        <c:axId val="133501312"/>
        <c:scaling>
          <c:orientation val="minMax"/>
        </c:scaling>
        <c:delete val="1"/>
        <c:axPos val="l"/>
        <c:numFmt formatCode="General" sourceLinked="1"/>
        <c:tickLblPos val="nextTo"/>
        <c:crossAx val="133487232"/>
        <c:crosses val="autoZero"/>
        <c:crossBetween val="between"/>
      </c:valAx>
    </c:plotArea>
    <c:legend>
      <c:legendPos val="t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8.4993559832798674E-2"/>
          <c:y val="3.0831228624715788E-2"/>
          <c:w val="0.89803113152522607"/>
          <c:h val="0.617427495540728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Видано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26</c:v>
                </c:pt>
                <c:pt idx="1">
                  <c:v>20</c:v>
                </c:pt>
                <c:pt idx="2">
                  <c:v>19</c:v>
                </c:pt>
                <c:pt idx="3">
                  <c:v>13</c:v>
                </c:pt>
                <c:pt idx="4">
                  <c:v>11</c:v>
                </c:pt>
                <c:pt idx="5">
                  <c:v>24</c:v>
                </c:pt>
                <c:pt idx="6">
                  <c:v>31</c:v>
                </c:pt>
                <c:pt idx="7">
                  <c:v>30</c:v>
                </c:pt>
                <c:pt idx="8">
                  <c:v>25</c:v>
                </c:pt>
                <c:pt idx="9">
                  <c:v>39</c:v>
                </c:pt>
                <c:pt idx="10">
                  <c:v>34</c:v>
                </c:pt>
                <c:pt idx="11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Закрито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</c:v>
                </c:pt>
                <c:pt idx="1">
                  <c:v>6</c:v>
                </c:pt>
                <c:pt idx="2">
                  <c:v>0</c:v>
                </c:pt>
                <c:pt idx="3">
                  <c:v>10</c:v>
                </c:pt>
                <c:pt idx="4">
                  <c:v>17</c:v>
                </c:pt>
                <c:pt idx="5">
                  <c:v>8</c:v>
                </c:pt>
                <c:pt idx="6">
                  <c:v>11</c:v>
                </c:pt>
                <c:pt idx="7">
                  <c:v>9</c:v>
                </c:pt>
                <c:pt idx="8">
                  <c:v>10</c:v>
                </c:pt>
                <c:pt idx="9">
                  <c:v>16</c:v>
                </c:pt>
                <c:pt idx="10">
                  <c:v>12</c:v>
                </c:pt>
                <c:pt idx="11">
                  <c:v>7</c:v>
                </c:pt>
              </c:numCache>
            </c:numRef>
          </c:val>
        </c:ser>
        <c:dLbls>
          <c:showVal val="1"/>
        </c:dLbls>
        <c:gapWidth val="75"/>
        <c:shape val="cylinder"/>
        <c:axId val="133539712"/>
        <c:axId val="133541248"/>
        <c:axId val="0"/>
      </c:bar3DChart>
      <c:catAx>
        <c:axId val="133539712"/>
        <c:scaling>
          <c:orientation val="minMax"/>
        </c:scaling>
        <c:axPos val="b"/>
        <c:majorTickMark val="none"/>
        <c:tickLblPos val="nextTo"/>
        <c:txPr>
          <a:bodyPr rot="5400000" vert="horz"/>
          <a:lstStyle/>
          <a:p>
            <a:pPr>
              <a:defRPr lang="uk-UA"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541248"/>
        <c:crosses val="autoZero"/>
        <c:auto val="1"/>
        <c:lblAlgn val="ctr"/>
        <c:lblOffset val="100"/>
      </c:catAx>
      <c:valAx>
        <c:axId val="1335412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lang="uk-UA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3539712"/>
        <c:crosses val="autoZero"/>
        <c:crossBetween val="between"/>
      </c:valAx>
    </c:plotArea>
    <c:legend>
      <c:legendPos val="b"/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6511088966009128"/>
          <c:y val="1.4814711124798194E-2"/>
        </c:manualLayout>
      </c:layout>
      <c:txPr>
        <a:bodyPr/>
        <a:lstStyle/>
        <a:p>
          <a:pPr>
            <a:defRPr lang="uk-UA"/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7282637039020645E-2"/>
          <c:y val="0.11226440332098422"/>
          <c:w val="0.54337286982249422"/>
          <c:h val="0.7442739780571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9.6455020003475292E-2"/>
                  <c:y val="0.19732631403765813"/>
                </c:manualLayout>
              </c:layout>
              <c:showVal val="1"/>
            </c:dLbl>
            <c:dLbl>
              <c:idx val="1"/>
              <c:layout>
                <c:manualLayout>
                  <c:x val="-7.3534260419773373E-2"/>
                  <c:y val="-9.9470675426399272E-2"/>
                </c:manualLayout>
              </c:layout>
              <c:showVal val="1"/>
            </c:dLbl>
            <c:dLbl>
              <c:idx val="2"/>
              <c:layout>
                <c:manualLayout>
                  <c:x val="-7.3575792127670556E-2"/>
                  <c:y val="-0.11044561562318218"/>
                </c:manualLayout>
              </c:layout>
              <c:showVal val="1"/>
            </c:dLbl>
            <c:dLbl>
              <c:idx val="3"/>
              <c:layout>
                <c:manualLayout>
                  <c:x val="5.2399364275651172E-2"/>
                  <c:y val="-0.13301297006572921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поточне утримання шляхів та споруд на них -  56646,9тис.грн</c:v>
                </c:pt>
                <c:pt idx="1">
                  <c:v>поточний ремонт шляхів - 18183,8 тис.грн</c:v>
                </c:pt>
                <c:pt idx="2">
                  <c:v>виконано  договірних робіт  - 6747,9 тис.грн</c:v>
                </c:pt>
                <c:pt idx="3">
                  <c:v>ремонт об'єктів благоустрою -  1023,5 тис.грн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68.599999999999994</c:v>
                </c:pt>
                <c:pt idx="1">
                  <c:v>22</c:v>
                </c:pt>
                <c:pt idx="2">
                  <c:v>8.2000000000000011</c:v>
                </c:pt>
                <c:pt idx="3">
                  <c:v>1.2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0319287440835956"/>
          <c:y val="0.13979332505887004"/>
          <c:w val="0.34200181443817979"/>
          <c:h val="0.70624624771752353"/>
        </c:manualLayout>
      </c:layout>
      <c:txPr>
        <a:bodyPr/>
        <a:lstStyle/>
        <a:p>
          <a:pPr>
            <a:defRPr lang="uk-UA" sz="16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38463325033922441"/>
          <c:y val="1.4414313526830638E-2"/>
        </c:manualLayout>
      </c:layout>
      <c:txPr>
        <a:bodyPr/>
        <a:lstStyle/>
        <a:p>
          <a:pPr>
            <a:defRPr lang="uk-UA"/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0522829072966083E-2"/>
          <c:y val="0.1469558180482339"/>
          <c:w val="0.54965146544181975"/>
          <c:h val="0.752762465590755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2.7265651842631505E-3"/>
                  <c:y val="-0.15194315937452968"/>
                </c:manualLayout>
              </c:layout>
              <c:showVal val="1"/>
            </c:dLbl>
            <c:dLbl>
              <c:idx val="1"/>
              <c:layout>
                <c:manualLayout>
                  <c:x val="-3.1200898083446133E-2"/>
                  <c:y val="0.16396186094198159"/>
                </c:manualLayout>
              </c:layout>
              <c:showVal val="1"/>
            </c:dLbl>
            <c:dLbl>
              <c:idx val="2"/>
              <c:layout>
                <c:manualLayout>
                  <c:x val="-6.0051997088778584E-2"/>
                  <c:y val="0.10495317138831622"/>
                </c:manualLayout>
              </c:layout>
              <c:showVal val="1"/>
            </c:dLbl>
            <c:dLbl>
              <c:idx val="3"/>
              <c:layout>
                <c:manualLayout>
                  <c:x val="-9.4456969920504244E-2"/>
                  <c:y val="-0.107537747509184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дрібний ремонт покриття вулиць,ліквідація аварійної  ямковості  - 1902,8 тис.грн  </c:v>
                </c:pt>
                <c:pt idx="1">
                  <c:v>поточний ремонт за допомогою установки "Крафко Магнум" - 429,4 тис. грн</c:v>
                </c:pt>
                <c:pt idx="2">
                  <c:v>поточний (серендній) ремонт покриття балансових вулиць  -  3856,8 тис. грн</c:v>
                </c:pt>
                <c:pt idx="3">
                  <c:v>інші - 1380,8тис.грн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25.1</c:v>
                </c:pt>
                <c:pt idx="1">
                  <c:v>5.7</c:v>
                </c:pt>
                <c:pt idx="2">
                  <c:v>50.9</c:v>
                </c:pt>
                <c:pt idx="3">
                  <c:v>18.3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353141645061929"/>
          <c:y val="0.12158530209147528"/>
          <c:w val="0.3472093220638513"/>
          <c:h val="0.76502285482100163"/>
        </c:manualLayout>
      </c:layout>
      <c:txPr>
        <a:bodyPr/>
        <a:lstStyle/>
        <a:p>
          <a:pPr>
            <a:defRPr lang="uk-UA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/>
            </a:pPr>
            <a:r>
              <a:rPr lang="uk-UA" sz="1800" dirty="0" smtClean="0">
                <a:latin typeface="Arial" pitchFamily="34" charset="0"/>
                <a:cs typeface="Arial" pitchFamily="34" charset="0"/>
              </a:rPr>
              <a:t>послуги</a:t>
            </a:r>
            <a:endParaRPr lang="uk-UA" sz="1800" dirty="0">
              <a:latin typeface="Arial" pitchFamily="34" charset="0"/>
              <a:cs typeface="Arial" pitchFamily="34" charset="0"/>
            </a:endParaRPr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послуг</c:v>
                </c:pt>
              </c:strCache>
            </c:strRef>
          </c:tx>
          <c:dLbls>
            <c:dLbl>
              <c:idx val="0"/>
              <c:layout>
                <c:manualLayout>
                  <c:x val="2.4691358024691412E-2"/>
                  <c:y val="-3.619909502262502E-2"/>
                </c:manualLayout>
              </c:layout>
              <c:showVal val="1"/>
            </c:dLbl>
            <c:dLbl>
              <c:idx val="1"/>
              <c:layout>
                <c:manualLayout>
                  <c:x val="2.4691358024691412E-2"/>
                  <c:y val="-6.9812540400775724E-2"/>
                </c:manualLayout>
              </c:layout>
              <c:showVal val="1"/>
            </c:dLbl>
            <c:dLbl>
              <c:idx val="2"/>
              <c:layout>
                <c:manualLayout>
                  <c:x val="2.3148148148148147E-2"/>
                  <c:y val="-5.94699418228840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57609</c:v>
                </c:pt>
                <c:pt idx="1">
                  <c:v>55045</c:v>
                </c:pt>
                <c:pt idx="2">
                  <c:v>81804</c:v>
                </c:pt>
              </c:numCache>
            </c:numRef>
          </c:val>
        </c:ser>
        <c:shape val="box"/>
        <c:axId val="138937088"/>
        <c:axId val="138938624"/>
        <c:axId val="0"/>
      </c:bar3DChart>
      <c:catAx>
        <c:axId val="13893708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8938624"/>
        <c:crosses val="autoZero"/>
        <c:auto val="1"/>
        <c:lblAlgn val="ctr"/>
        <c:lblOffset val="100"/>
      </c:catAx>
      <c:valAx>
        <c:axId val="1389386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8937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1.388888888888908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2.4691358024691412E-2"/>
                  <c:y val="1.1224130643578203E-2"/>
                </c:manualLayout>
              </c:layout>
              <c:showVal val="1"/>
            </c:dLbl>
            <c:dLbl>
              <c:idx val="3"/>
              <c:layout>
                <c:manualLayout>
                  <c:x val="1.5432098765432284E-3"/>
                  <c:y val="-2.8060326608944881E-2"/>
                </c:manualLayout>
              </c:layout>
              <c:showVal val="1"/>
            </c:dLbl>
            <c:dLbl>
              <c:idx val="4"/>
              <c:layout>
                <c:manualLayout>
                  <c:x val="-2.6234567901234612E-2"/>
                  <c:y val="-5.612065321788976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Голосіївським районним відділом ГУ ДМСУ в м.Києві</c:v>
                </c:pt>
                <c:pt idx="1">
                  <c:v>Відділ з питань реєстрації місця проживання/перебування ФО</c:v>
                </c:pt>
                <c:pt idx="2">
                  <c:v>Відділ  з питань держреєстрації ЮО і ФО</c:v>
                </c:pt>
                <c:pt idx="3">
                  <c:v>ГУ Держгеокадастру у м.Києва</c:v>
                </c:pt>
                <c:pt idx="4">
                  <c:v>Решта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12230</c:v>
                </c:pt>
                <c:pt idx="1">
                  <c:v>25254</c:v>
                </c:pt>
                <c:pt idx="2">
                  <c:v>7532</c:v>
                </c:pt>
                <c:pt idx="3">
                  <c:v>1297</c:v>
                </c:pt>
                <c:pt idx="4">
                  <c:v>11296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7.7160493827161903E-3"/>
                  <c:y val="-1.1224130643578203E-2"/>
                </c:manualLayout>
              </c:layout>
              <c:showVal val="1"/>
            </c:dLbl>
            <c:dLbl>
              <c:idx val="2"/>
              <c:layout>
                <c:manualLayout>
                  <c:x val="6.1728395061728392E-3"/>
                  <c:y val="5.612065321788976E-3"/>
                </c:manualLayout>
              </c:layout>
              <c:showVal val="1"/>
            </c:dLbl>
            <c:dLbl>
              <c:idx val="4"/>
              <c:layout>
                <c:manualLayout>
                  <c:x val="4.6296296296296953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Голосіївським районним відділом ГУ ДМСУ в м.Києві</c:v>
                </c:pt>
                <c:pt idx="1">
                  <c:v>Відділ з питань реєстрації місця проживання/перебування ФО</c:v>
                </c:pt>
                <c:pt idx="2">
                  <c:v>Відділ  з питань держреєстрації ЮО і ФО</c:v>
                </c:pt>
                <c:pt idx="3">
                  <c:v>ГУ Держгеокадастру у м.Києва</c:v>
                </c:pt>
                <c:pt idx="4">
                  <c:v>Решта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5891</c:v>
                </c:pt>
                <c:pt idx="1">
                  <c:v>31610</c:v>
                </c:pt>
                <c:pt idx="2">
                  <c:v>11036</c:v>
                </c:pt>
                <c:pt idx="3">
                  <c:v>1140</c:v>
                </c:pt>
                <c:pt idx="4">
                  <c:v>5368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2.3148148148148178E-2"/>
                  <c:y val="5.612065321788976E-3"/>
                </c:manualLayout>
              </c:layout>
              <c:showVal val="1"/>
            </c:dLbl>
            <c:dLbl>
              <c:idx val="2"/>
              <c:layout>
                <c:manualLayout>
                  <c:x val="3.0864197530864296E-2"/>
                  <c:y val="2.806032660894488E-3"/>
                </c:manualLayout>
              </c:layout>
              <c:showVal val="1"/>
            </c:dLbl>
            <c:dLbl>
              <c:idx val="3"/>
              <c:layout>
                <c:manualLayout>
                  <c:x val="1.3888888888889089E-2"/>
                  <c:y val="-2.5254293948050444E-2"/>
                </c:manualLayout>
              </c:layout>
              <c:showVal val="1"/>
            </c:dLbl>
            <c:dLbl>
              <c:idx val="4"/>
              <c:layout>
                <c:manualLayout>
                  <c:x val="1.6975308641975419E-2"/>
                  <c:y val="-8.4180979826834704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Голосіївським районним відділом ГУ ДМСУ в м.Києві</c:v>
                </c:pt>
                <c:pt idx="1">
                  <c:v>Відділ з питань реєстрації місця проживання/перебування ФО</c:v>
                </c:pt>
                <c:pt idx="2">
                  <c:v>Відділ  з питань держреєстрації ЮО і ФО</c:v>
                </c:pt>
                <c:pt idx="3">
                  <c:v>ГУ Держгеокадастру у м.Києва</c:v>
                </c:pt>
                <c:pt idx="4">
                  <c:v>Решта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13447</c:v>
                </c:pt>
                <c:pt idx="1">
                  <c:v>51796</c:v>
                </c:pt>
                <c:pt idx="2">
                  <c:v>8514</c:v>
                </c:pt>
                <c:pt idx="3">
                  <c:v>1633</c:v>
                </c:pt>
                <c:pt idx="4">
                  <c:v>6414</c:v>
                </c:pt>
              </c:numCache>
            </c:numRef>
          </c:val>
        </c:ser>
        <c:shape val="cone"/>
        <c:axId val="139068928"/>
        <c:axId val="139070464"/>
        <c:axId val="0"/>
      </c:bar3DChart>
      <c:catAx>
        <c:axId val="139068928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lang="uk-UA" sz="11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9070464"/>
        <c:crosses val="autoZero"/>
        <c:auto val="1"/>
        <c:lblAlgn val="ctr"/>
        <c:lblOffset val="100"/>
      </c:catAx>
      <c:valAx>
        <c:axId val="1390704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9068928"/>
        <c:crosses val="autoZero"/>
        <c:crossBetween val="between"/>
      </c:valAx>
    </c:plotArea>
    <c:legend>
      <c:legendPos val="b"/>
      <c:txPr>
        <a:bodyPr/>
        <a:lstStyle/>
        <a:p>
          <a:pPr>
            <a:defRPr lang="uk-UA" sz="12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9450381219412924E-2"/>
          <c:y val="6.6208019534807844E-2"/>
          <c:w val="0.97957829247043982"/>
          <c:h val="0.72067952107774502"/>
        </c:manualLayout>
      </c:layout>
      <c:barChart>
        <c:barDir val="col"/>
        <c:grouping val="clustered"/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spPr>
            <a:ln>
              <a:solidFill>
                <a:srgbClr val="FFFF00"/>
              </a:solidFill>
            </a:ln>
          </c:spPr>
          <c:dPt>
            <c:idx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 </c:v>
                </c:pt>
                <c:pt idx="2">
                  <c:v>2018 рік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Використано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0.62177860652018968"/>
                  <c:y val="-0.18348165128260899"/>
                </c:manualLayout>
              </c:layout>
              <c:tx>
                <c:rich>
                  <a:bodyPr/>
                  <a:lstStyle/>
                  <a:p>
                    <a:r>
                      <a:rPr lang="uk-UA" b="1" dirty="0" smtClean="0"/>
                      <a:t>98,5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30795295343831852"/>
                  <c:y val="-2.0979612158616876E-3"/>
                </c:manualLayout>
              </c:layout>
              <c:tx>
                <c:rich>
                  <a:bodyPr/>
                  <a:lstStyle/>
                  <a:p>
                    <a:r>
                      <a:rPr lang="uk-UA" b="1" dirty="0" smtClean="0"/>
                      <a:t>96,0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31246292784794649"/>
                  <c:y val="0.178014887304415"/>
                </c:manualLayout>
              </c:layout>
              <c:tx>
                <c:rich>
                  <a:bodyPr/>
                  <a:lstStyle/>
                  <a:p>
                    <a:r>
                      <a:rPr lang="uk-UA" b="1" dirty="0" smtClean="0"/>
                      <a:t>96</a:t>
                    </a:r>
                    <a:r>
                      <a:rPr lang="en-US" b="1" dirty="0" smtClean="0"/>
                      <a:t>,0</a:t>
                    </a:r>
                    <a:r>
                      <a:rPr lang="en-US" b="1" dirty="0"/>
                      <a:t>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uk-UA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uk-UA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en-US" b="1" dirty="0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 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">
                  <c:v>96</c:v>
                </c:pt>
                <c:pt idx="1">
                  <c:v>96</c:v>
                </c:pt>
                <c:pt idx="2">
                  <c:v>98.5</c:v>
                </c:pt>
              </c:numCache>
            </c:numRef>
          </c:val>
        </c:ser>
        <c:gapWidth val="100"/>
        <c:axId val="88883584"/>
        <c:axId val="105735296"/>
      </c:barChart>
      <c:catAx>
        <c:axId val="88883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5735296"/>
        <c:crosses val="autoZero"/>
        <c:auto val="1"/>
        <c:lblAlgn val="ctr"/>
        <c:lblOffset val="100"/>
      </c:catAx>
      <c:valAx>
        <c:axId val="1057352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88883584"/>
        <c:crosses val="autoZero"/>
        <c:crossBetween val="between"/>
        <c:majorUnit val="5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6.9567119327475588E-3"/>
          <c:w val="0.97638888888888964"/>
          <c:h val="0.710922058655714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4"/>
          <c:dPt>
            <c:idx val="0"/>
            <c:explosion val="19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5728237095363082E-2"/>
                  <c:y val="0.12145764388147152"/>
                </c:manualLayout>
              </c:layout>
              <c:showVal val="1"/>
            </c:dLbl>
            <c:dLbl>
              <c:idx val="1"/>
              <c:layout>
                <c:manualLayout>
                  <c:x val="-1.2126531058617751E-2"/>
                  <c:y val="9.8030174543564025E-2"/>
                </c:manualLayout>
              </c:layout>
              <c:showVal val="1"/>
            </c:dLbl>
            <c:dLbl>
              <c:idx val="2"/>
              <c:layout>
                <c:manualLayout>
                  <c:x val="1.6512357830271215E-2"/>
                  <c:y val="3.3901612857121496E-2"/>
                </c:manualLayout>
              </c:layout>
              <c:showVal val="1"/>
            </c:dLbl>
            <c:dLbl>
              <c:idx val="3"/>
              <c:layout>
                <c:manualLayout>
                  <c:x val="2.824398512685929E-2"/>
                  <c:y val="5.6533802854535464E-4"/>
                </c:manualLayout>
              </c:layout>
              <c:showVal val="1"/>
            </c:dLbl>
            <c:dLbl>
              <c:idx val="4"/>
              <c:layout>
                <c:manualLayout>
                  <c:x val="1.3383858267716606E-2"/>
                  <c:y val="4.6285293195270851E-4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Капітальні ремонти -109,2 млн.грн</c:v>
                </c:pt>
                <c:pt idx="1">
                  <c:v>Капітальні вкладення -96,1 млн.грн</c:v>
                </c:pt>
                <c:pt idx="2">
                  <c:v>Придбання обладнання - 13,0млн.грн</c:v>
                </c:pt>
                <c:pt idx="3">
                  <c:v>Субвенції  з Держбюджету  на компенсацію вартості житла учасникам АТО - 8,6 млн.грн</c:v>
                </c:pt>
                <c:pt idx="4">
                  <c:v>Видатки на благоустрій - 5,1 млн.грн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0.47000000000000008</c:v>
                </c:pt>
                <c:pt idx="1">
                  <c:v>0.41000000000000031</c:v>
                </c:pt>
                <c:pt idx="2">
                  <c:v>6.0000000000000032E-2</c:v>
                </c:pt>
                <c:pt idx="3">
                  <c:v>4.0000000000000022E-2</c:v>
                </c:pt>
                <c:pt idx="4">
                  <c:v>2.0000000000000011E-2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1.0752734033245845E-2"/>
          <c:y val="0.68639466415876271"/>
          <c:w val="0.98821675415572785"/>
          <c:h val="0.30130050149466847"/>
        </c:manualLayout>
      </c:layout>
      <c:txPr>
        <a:bodyPr/>
        <a:lstStyle/>
        <a:p>
          <a:pPr>
            <a:defRPr lang="ru-RU"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9141630311408851E-4"/>
          <c:y val="5.4127927947123636E-2"/>
          <c:w val="0.97957829247043071"/>
          <c:h val="0.54263857046186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Видатки</c:v>
                </c:pt>
              </c:strCache>
            </c:strRef>
          </c:tx>
          <c:explosion val="10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chemeClr val="bg1">
                  <a:lumMod val="6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0.14727745027184841"/>
                  <c:y val="-0.13529699135408091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4364097001822249"/>
                  <c:y val="-9.6640708110057968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466194232386879"/>
                  <c:y val="2.6513416317517232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697721417197051E-2"/>
                  <c:y val="-2.4160177027514581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273601902194286E-2"/>
                  <c:y val="0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3818610646926974"/>
                  <c:y val="0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600049879910254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en-US" sz="1600" b="1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Освіта-152,4 млн.грн </c:v>
                </c:pt>
                <c:pt idx="1">
                  <c:v>Житлово-комунальне господарство-63,4 млн.грн (27,3%)</c:v>
                </c:pt>
                <c:pt idx="2">
                  <c:v>Соціальний захист -9,8 млн.грн </c:v>
                </c:pt>
                <c:pt idx="3">
                  <c:v>Цільовий фонд -5,1 млн. грн </c:v>
                </c:pt>
                <c:pt idx="4">
                  <c:v>Фізична культура-0,9 млн. грн </c:v>
                </c:pt>
                <c:pt idx="5">
                  <c:v>Державне управління - 0,4 млн.грн 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152.4</c:v>
                </c:pt>
                <c:pt idx="1">
                  <c:v>63.4</c:v>
                </c:pt>
                <c:pt idx="2">
                  <c:v>9.8000000000000007</c:v>
                </c:pt>
                <c:pt idx="3">
                  <c:v>5.0999999999999996</c:v>
                </c:pt>
                <c:pt idx="4">
                  <c:v>0.9</c:v>
                </c:pt>
                <c:pt idx="5">
                  <c:v>0.4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3.0359885556816752E-2"/>
          <c:y val="0.60369776265346908"/>
          <c:w val="0.92655240483015955"/>
          <c:h val="0.38180613113002893"/>
        </c:manualLayout>
      </c:layout>
      <c:txPr>
        <a:bodyPr/>
        <a:lstStyle/>
        <a:p>
          <a:pPr>
            <a:defRPr lang="uk-UA"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9396611299309495E-2"/>
          <c:y val="6.6208019534807844E-2"/>
          <c:w val="0.97957829247043726"/>
          <c:h val="0.72067952107774502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Використано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0.61281055871381562"/>
                  <c:y val="-0.43705521607917236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/>
                      <a:t>93,1</a:t>
                    </a:r>
                    <a:r>
                      <a:rPr lang="en-US" sz="1600" b="1" dirty="0" smtClean="0"/>
                      <a:t>%</a:t>
                    </a:r>
                    <a:endParaRPr lang="en-US" sz="1600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32289938594393652"/>
                  <c:y val="-0.4148291893802466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/>
                      <a:t>90,5</a:t>
                    </a:r>
                    <a:r>
                      <a:rPr lang="en-US" sz="1600" b="1" dirty="0" smtClean="0"/>
                      <a:t>%</a:t>
                    </a:r>
                    <a:endParaRPr lang="en-US" sz="1600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31545223788693932"/>
                  <c:y val="-8.6349041951577651E-2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/>
                      <a:t>87</a:t>
                    </a:r>
                    <a:r>
                      <a:rPr lang="en-US" sz="1600" b="1" dirty="0" smtClean="0"/>
                      <a:t>,</a:t>
                    </a:r>
                    <a:r>
                      <a:rPr lang="uk-UA" sz="1600" b="1" dirty="0" smtClean="0"/>
                      <a:t>1</a:t>
                    </a:r>
                    <a:r>
                      <a:rPr lang="en-US" sz="1600" b="1" dirty="0" smtClean="0"/>
                      <a:t>%</a:t>
                    </a:r>
                    <a:endParaRPr lang="en-US" sz="1600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uk-UA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r>
                      <a: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en-US" sz="1600" b="1" dirty="0"/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 </c:v>
                </c:pt>
                <c:pt idx="2">
                  <c:v>2018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">
                  <c:v>90.5</c:v>
                </c:pt>
                <c:pt idx="1">
                  <c:v>87.1</c:v>
                </c:pt>
                <c:pt idx="2">
                  <c:v>93.1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spPr>
            <a:ln>
              <a:solidFill>
                <a:srgbClr val="FFFF00"/>
              </a:solidFill>
            </a:ln>
          </c:spPr>
          <c:dPt>
            <c:idx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dPt>
          <c:cat>
            <c:strRef>
              <c:f>Лист1!$A$2:$A$4</c:f>
              <c:strCache>
                <c:ptCount val="3"/>
                <c:pt idx="0">
                  <c:v>2016 рік</c:v>
                </c:pt>
                <c:pt idx="1">
                  <c:v>2017 рік </c:v>
                </c:pt>
                <c:pt idx="2">
                  <c:v>2018 рік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gapWidth val="100"/>
        <c:overlap val="100"/>
        <c:axId val="114269568"/>
        <c:axId val="114279552"/>
      </c:barChart>
      <c:catAx>
        <c:axId val="1142695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4279552"/>
        <c:crosses val="autoZero"/>
        <c:auto val="1"/>
        <c:lblAlgn val="ctr"/>
        <c:lblOffset val="100"/>
      </c:catAx>
      <c:valAx>
        <c:axId val="11427955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lang="ru-RU"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4269568"/>
        <c:crosses val="autoZero"/>
        <c:crossBetween val="between"/>
        <c:majorUnit val="5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73201-2125-4A8C-86AB-383824DC428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AFCA62-9585-45C9-B122-697DCCAC99AF}">
      <dgm:prSet phldrT="[Текст]" custT="1"/>
      <dgm:spPr/>
      <dgm:t>
        <a:bodyPr/>
        <a:lstStyle/>
        <a:p>
          <a:r>
            <a:rPr lang="uk-UA" sz="1600" dirty="0" smtClean="0"/>
            <a:t>Термін будівництва</a:t>
          </a:r>
          <a:endParaRPr lang="ru-RU" sz="1600" dirty="0"/>
        </a:p>
      </dgm:t>
    </dgm:pt>
    <dgm:pt modelId="{C9AB1D6D-1480-4159-AB51-0FE88A872F2A}" type="parTrans" cxnId="{D3014742-4DD8-4B24-B3FB-8995CC2D1750}">
      <dgm:prSet/>
      <dgm:spPr/>
      <dgm:t>
        <a:bodyPr/>
        <a:lstStyle/>
        <a:p>
          <a:endParaRPr lang="ru-RU"/>
        </a:p>
      </dgm:t>
    </dgm:pt>
    <dgm:pt modelId="{90E4A510-66B4-45D7-8F3D-2B3DB8F02850}" type="sibTrans" cxnId="{D3014742-4DD8-4B24-B3FB-8995CC2D1750}">
      <dgm:prSet/>
      <dgm:spPr/>
      <dgm:t>
        <a:bodyPr/>
        <a:lstStyle/>
        <a:p>
          <a:endParaRPr lang="ru-RU"/>
        </a:p>
      </dgm:t>
    </dgm:pt>
    <dgm:pt modelId="{5A7C226B-B133-4FF1-87BB-65E1EE721DD7}">
      <dgm:prSet phldrT="[Текст]" custT="1"/>
      <dgm:spPr/>
      <dgm:t>
        <a:bodyPr/>
        <a:lstStyle/>
        <a:p>
          <a:r>
            <a:rPr lang="uk-UA" sz="1600" dirty="0" smtClean="0"/>
            <a:t>Кошторисна вартість </a:t>
          </a:r>
          <a:endParaRPr lang="ru-RU" sz="1600" dirty="0"/>
        </a:p>
      </dgm:t>
    </dgm:pt>
    <dgm:pt modelId="{A361D5C7-E925-43C4-A837-81E27242222E}" type="parTrans" cxnId="{A933F78E-16D6-4CC8-A25F-3ED3ED706433}">
      <dgm:prSet/>
      <dgm:spPr/>
      <dgm:t>
        <a:bodyPr/>
        <a:lstStyle/>
        <a:p>
          <a:endParaRPr lang="ru-RU"/>
        </a:p>
      </dgm:t>
    </dgm:pt>
    <dgm:pt modelId="{3C657924-159B-44F4-8ED4-BD9EF41A8721}" type="sibTrans" cxnId="{A933F78E-16D6-4CC8-A25F-3ED3ED706433}">
      <dgm:prSet/>
      <dgm:spPr/>
      <dgm:t>
        <a:bodyPr/>
        <a:lstStyle/>
        <a:p>
          <a:endParaRPr lang="ru-RU"/>
        </a:p>
      </dgm:t>
    </dgm:pt>
    <dgm:pt modelId="{65F7375F-2BF6-4AFA-8C7A-1264C562F5D9}">
      <dgm:prSet phldrT="[Текст]" custT="1"/>
      <dgm:spPr/>
      <dgm:t>
        <a:bodyPr/>
        <a:lstStyle/>
        <a:p>
          <a:r>
            <a:rPr lang="uk-UA" sz="1600" dirty="0" smtClean="0"/>
            <a:t>14 195,9 тис. </a:t>
          </a:r>
          <a:r>
            <a:rPr lang="uk-UA" sz="1600" dirty="0" err="1" smtClean="0"/>
            <a:t>грн</a:t>
          </a:r>
          <a:r>
            <a:rPr lang="uk-UA" sz="1600" dirty="0" smtClean="0"/>
            <a:t> </a:t>
          </a:r>
          <a:endParaRPr lang="ru-RU" sz="1600" dirty="0"/>
        </a:p>
      </dgm:t>
    </dgm:pt>
    <dgm:pt modelId="{BC552810-4401-41E0-BFD0-8F2E97212826}" type="parTrans" cxnId="{13A364C7-C65F-44A3-916C-AADCCCC0B937}">
      <dgm:prSet/>
      <dgm:spPr/>
      <dgm:t>
        <a:bodyPr/>
        <a:lstStyle/>
        <a:p>
          <a:endParaRPr lang="ru-RU"/>
        </a:p>
      </dgm:t>
    </dgm:pt>
    <dgm:pt modelId="{F09FCFE7-974A-4F03-9EEF-250A4CE60843}" type="sibTrans" cxnId="{13A364C7-C65F-44A3-916C-AADCCCC0B937}">
      <dgm:prSet/>
      <dgm:spPr/>
      <dgm:t>
        <a:bodyPr/>
        <a:lstStyle/>
        <a:p>
          <a:endParaRPr lang="ru-RU"/>
        </a:p>
      </dgm:t>
    </dgm:pt>
    <dgm:pt modelId="{BF28FA9B-B602-4AB9-82F7-D34E037883AA}">
      <dgm:prSet phldrT="[Текст]" custT="1"/>
      <dgm:spPr/>
      <dgm:t>
        <a:bodyPr/>
        <a:lstStyle/>
        <a:p>
          <a:r>
            <a:rPr lang="uk-UA" sz="1800" dirty="0" smtClean="0"/>
            <a:t>Фінансування </a:t>
          </a:r>
          <a:endParaRPr lang="ru-RU" sz="1800" dirty="0"/>
        </a:p>
      </dgm:t>
    </dgm:pt>
    <dgm:pt modelId="{7304AC07-5E79-4DE1-AD14-CA55B2807B9C}" type="parTrans" cxnId="{90F84909-A55B-4F6C-B10B-B200CB38E9EA}">
      <dgm:prSet/>
      <dgm:spPr/>
      <dgm:t>
        <a:bodyPr/>
        <a:lstStyle/>
        <a:p>
          <a:endParaRPr lang="ru-RU"/>
        </a:p>
      </dgm:t>
    </dgm:pt>
    <dgm:pt modelId="{12D84BED-B3AD-46CE-A97C-39691A7C5F2E}" type="sibTrans" cxnId="{90F84909-A55B-4F6C-B10B-B200CB38E9EA}">
      <dgm:prSet/>
      <dgm:spPr/>
      <dgm:t>
        <a:bodyPr/>
        <a:lstStyle/>
        <a:p>
          <a:endParaRPr lang="ru-RU"/>
        </a:p>
      </dgm:t>
    </dgm:pt>
    <dgm:pt modelId="{806D6587-A93D-4725-B3E9-FEE972F73780}">
      <dgm:prSet phldrT="[Текст]" custT="1"/>
      <dgm:spPr/>
      <dgm:t>
        <a:bodyPr/>
        <a:lstStyle/>
        <a:p>
          <a:r>
            <a:rPr lang="uk-UA" sz="1600" dirty="0" smtClean="0"/>
            <a:t>10 213,0 тис. </a:t>
          </a:r>
          <a:r>
            <a:rPr lang="uk-UA" sz="1600" dirty="0" err="1" smtClean="0"/>
            <a:t>грн</a:t>
          </a:r>
          <a:r>
            <a:rPr lang="uk-UA" sz="1600" dirty="0" smtClean="0"/>
            <a:t>  </a:t>
          </a:r>
          <a:endParaRPr lang="ru-RU" sz="1600" dirty="0" smtClean="0"/>
        </a:p>
      </dgm:t>
    </dgm:pt>
    <dgm:pt modelId="{F2FF673D-F856-43EB-A0A3-0C285B299ABA}" type="parTrans" cxnId="{85C18CE0-4E3A-459C-8825-7FFD5840ADFD}">
      <dgm:prSet/>
      <dgm:spPr/>
      <dgm:t>
        <a:bodyPr/>
        <a:lstStyle/>
        <a:p>
          <a:endParaRPr lang="ru-RU"/>
        </a:p>
      </dgm:t>
    </dgm:pt>
    <dgm:pt modelId="{25C58C22-AABF-415C-87A0-54554AC67B95}" type="sibTrans" cxnId="{85C18CE0-4E3A-459C-8825-7FFD5840ADFD}">
      <dgm:prSet/>
      <dgm:spPr/>
      <dgm:t>
        <a:bodyPr/>
        <a:lstStyle/>
        <a:p>
          <a:endParaRPr lang="ru-RU"/>
        </a:p>
      </dgm:t>
    </dgm:pt>
    <dgm:pt modelId="{C9D9A65D-32FF-482E-848C-7386FBA1BD5A}">
      <dgm:prSet phldrT="[Текст]" custT="1"/>
      <dgm:spPr/>
      <dgm:t>
        <a:bodyPr/>
        <a:lstStyle/>
        <a:p>
          <a:endParaRPr lang="ru-RU" sz="1400" dirty="0"/>
        </a:p>
      </dgm:t>
    </dgm:pt>
    <dgm:pt modelId="{6E98AE6C-CA40-4E45-8D57-6FFBE9372FAC}" type="parTrans" cxnId="{C42A2A20-46E2-4AC3-B417-F3AA463F9AC1}">
      <dgm:prSet/>
      <dgm:spPr/>
      <dgm:t>
        <a:bodyPr/>
        <a:lstStyle/>
        <a:p>
          <a:endParaRPr lang="ru-RU"/>
        </a:p>
      </dgm:t>
    </dgm:pt>
    <dgm:pt modelId="{DFC3AF35-620E-4660-BFC5-8086E7E9A38C}" type="sibTrans" cxnId="{C42A2A20-46E2-4AC3-B417-F3AA463F9AC1}">
      <dgm:prSet/>
      <dgm:spPr/>
      <dgm:t>
        <a:bodyPr/>
        <a:lstStyle/>
        <a:p>
          <a:endParaRPr lang="ru-RU"/>
        </a:p>
      </dgm:t>
    </dgm:pt>
    <dgm:pt modelId="{B60E5646-D934-4A8A-8E5C-B1B665074707}">
      <dgm:prSet phldrT="[Текст]" custT="1"/>
      <dgm:spPr/>
      <dgm:t>
        <a:bodyPr/>
        <a:lstStyle/>
        <a:p>
          <a:r>
            <a:rPr lang="uk-UA" sz="1800" dirty="0" smtClean="0"/>
            <a:t>2018</a:t>
          </a:r>
          <a:endParaRPr lang="ru-RU" sz="1800" dirty="0"/>
        </a:p>
      </dgm:t>
    </dgm:pt>
    <dgm:pt modelId="{23A55BAC-8339-4D8B-9C09-B203A6FFA194}" type="parTrans" cxnId="{72464910-2444-43F8-A6C4-466D0D7BC151}">
      <dgm:prSet/>
      <dgm:spPr/>
      <dgm:t>
        <a:bodyPr/>
        <a:lstStyle/>
        <a:p>
          <a:endParaRPr lang="ru-RU"/>
        </a:p>
      </dgm:t>
    </dgm:pt>
    <dgm:pt modelId="{9CAB3AE8-8E84-4FE8-B210-31FFCBCC47DF}" type="sibTrans" cxnId="{72464910-2444-43F8-A6C4-466D0D7BC151}">
      <dgm:prSet/>
      <dgm:spPr/>
      <dgm:t>
        <a:bodyPr/>
        <a:lstStyle/>
        <a:p>
          <a:endParaRPr lang="ru-RU"/>
        </a:p>
      </dgm:t>
    </dgm:pt>
    <dgm:pt modelId="{7D4AA147-CC1F-4A6D-B88B-88A7B1FDE85E}" type="pres">
      <dgm:prSet presAssocID="{F7573201-2125-4A8C-86AB-383824DC428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AB688-A3A8-4718-BC66-8F1508B61EE1}" type="pres">
      <dgm:prSet presAssocID="{FEAFCA62-9585-45C9-B122-697DCCAC99AF}" presName="circle1" presStyleLbl="node1" presStyleIdx="0" presStyleCnt="3" custScaleX="65717" custLinFactNeighborX="-22222"/>
      <dgm:spPr/>
    </dgm:pt>
    <dgm:pt modelId="{F4E3DC81-AB02-44CD-9436-B8053393D2B7}" type="pres">
      <dgm:prSet presAssocID="{FEAFCA62-9585-45C9-B122-697DCCAC99AF}" presName="space" presStyleCnt="0"/>
      <dgm:spPr/>
    </dgm:pt>
    <dgm:pt modelId="{FB68ADFD-FE58-4075-9EAD-036AF50979A7}" type="pres">
      <dgm:prSet presAssocID="{FEAFCA62-9585-45C9-B122-697DCCAC99AF}" presName="rect1" presStyleLbl="alignAcc1" presStyleIdx="0" presStyleCnt="3" custScaleX="100000"/>
      <dgm:spPr/>
      <dgm:t>
        <a:bodyPr/>
        <a:lstStyle/>
        <a:p>
          <a:endParaRPr lang="ru-RU"/>
        </a:p>
      </dgm:t>
    </dgm:pt>
    <dgm:pt modelId="{6C79ED71-CDCA-4A4F-BCEC-4EFA2CE78F00}" type="pres">
      <dgm:prSet presAssocID="{5A7C226B-B133-4FF1-87BB-65E1EE721DD7}" presName="vertSpace2" presStyleLbl="node1" presStyleIdx="0" presStyleCnt="3"/>
      <dgm:spPr/>
    </dgm:pt>
    <dgm:pt modelId="{8495FF05-F443-495C-8289-035648839BB6}" type="pres">
      <dgm:prSet presAssocID="{5A7C226B-B133-4FF1-87BB-65E1EE721DD7}" presName="circle2" presStyleLbl="node1" presStyleIdx="1" presStyleCnt="3"/>
      <dgm:spPr/>
    </dgm:pt>
    <dgm:pt modelId="{19265E3B-D54C-4B2B-955B-6B9BF87D7082}" type="pres">
      <dgm:prSet presAssocID="{5A7C226B-B133-4FF1-87BB-65E1EE721DD7}" presName="rect2" presStyleLbl="alignAcc1" presStyleIdx="1" presStyleCnt="3" custScaleX="136363" custScaleY="89166" custLinFactNeighborX="-9091" custLinFactNeighborY="-3419"/>
      <dgm:spPr/>
      <dgm:t>
        <a:bodyPr/>
        <a:lstStyle/>
        <a:p>
          <a:endParaRPr lang="ru-RU"/>
        </a:p>
      </dgm:t>
    </dgm:pt>
    <dgm:pt modelId="{68404916-2BDE-48C3-A8E0-8A762C7F8023}" type="pres">
      <dgm:prSet presAssocID="{BF28FA9B-B602-4AB9-82F7-D34E037883AA}" presName="vertSpace3" presStyleLbl="node1" presStyleIdx="1" presStyleCnt="3"/>
      <dgm:spPr/>
    </dgm:pt>
    <dgm:pt modelId="{0A422FDF-2017-43E0-A1A9-6BC4D9FC2216}" type="pres">
      <dgm:prSet presAssocID="{BF28FA9B-B602-4AB9-82F7-D34E037883AA}" presName="circle3" presStyleLbl="node1" presStyleIdx="2" presStyleCnt="3"/>
      <dgm:spPr/>
    </dgm:pt>
    <dgm:pt modelId="{BF468914-B8FF-454B-B38A-95D12EEB4FC1}" type="pres">
      <dgm:prSet presAssocID="{BF28FA9B-B602-4AB9-82F7-D34E037883AA}" presName="rect3" presStyleLbl="alignAcc1" presStyleIdx="2" presStyleCnt="3" custScaleX="122529" custScaleY="67666" custLinFactNeighborX="790" custLinFactNeighborY="-28333"/>
      <dgm:spPr/>
      <dgm:t>
        <a:bodyPr/>
        <a:lstStyle/>
        <a:p>
          <a:endParaRPr lang="ru-RU"/>
        </a:p>
      </dgm:t>
    </dgm:pt>
    <dgm:pt modelId="{834037F0-5DCF-48B7-A467-B9A329F2BAC0}" type="pres">
      <dgm:prSet presAssocID="{FEAFCA62-9585-45C9-B122-697DCCAC99A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AD8AC-94C8-4D18-A70F-F3E8F24C2A42}" type="pres">
      <dgm:prSet presAssocID="{FEAFCA62-9585-45C9-B122-697DCCAC99AF}" presName="rect1ChTx" presStyleLbl="alignAcc1" presStyleIdx="2" presStyleCnt="3" custScaleX="13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8F8F7-AE2C-4694-80ED-3BEE2AAC8805}" type="pres">
      <dgm:prSet presAssocID="{5A7C226B-B133-4FF1-87BB-65E1EE721DD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79834-F609-4181-97A7-CA2B62A3527F}" type="pres">
      <dgm:prSet presAssocID="{5A7C226B-B133-4FF1-87BB-65E1EE721DD7}" presName="rect2ChTx" presStyleLbl="alignAcc1" presStyleIdx="2" presStyleCnt="3" custScaleX="154546" custLinFactNeighborX="-2372" custLinFactNeighborY="1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EDD68-AB70-4AB3-B7F7-2A74A5BDEFB9}" type="pres">
      <dgm:prSet presAssocID="{BF28FA9B-B602-4AB9-82F7-D34E037883A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C3A66-8271-4C4E-8508-4B5E25A64E2C}" type="pres">
      <dgm:prSet presAssocID="{BF28FA9B-B602-4AB9-82F7-D34E037883AA}" presName="rect3ChTx" presStyleLbl="alignAcc1" presStyleIdx="2" presStyleCnt="3" custAng="0" custScaleX="145454" custScaleY="100000" custLinFactNeighborX="-4546" custLinFactNeighborY="-14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3F78E-16D6-4CC8-A25F-3ED3ED706433}" srcId="{F7573201-2125-4A8C-86AB-383824DC4280}" destId="{5A7C226B-B133-4FF1-87BB-65E1EE721DD7}" srcOrd="1" destOrd="0" parTransId="{A361D5C7-E925-43C4-A837-81E27242222E}" sibTransId="{3C657924-159B-44F4-8ED4-BD9EF41A8721}"/>
    <dgm:cxn modelId="{E0633AF8-F8CB-44F7-BA07-83015A91440B}" type="presOf" srcId="{65F7375F-2BF6-4AFA-8C7A-1264C562F5D9}" destId="{26679834-F609-4181-97A7-CA2B62A3527F}" srcOrd="0" destOrd="0" presId="urn:microsoft.com/office/officeart/2005/8/layout/target3"/>
    <dgm:cxn modelId="{90F84909-A55B-4F6C-B10B-B200CB38E9EA}" srcId="{F7573201-2125-4A8C-86AB-383824DC4280}" destId="{BF28FA9B-B602-4AB9-82F7-D34E037883AA}" srcOrd="2" destOrd="0" parTransId="{7304AC07-5E79-4DE1-AD14-CA55B2807B9C}" sibTransId="{12D84BED-B3AD-46CE-A97C-39691A7C5F2E}"/>
    <dgm:cxn modelId="{21A40902-7EA1-41B1-BD94-27CA4624E750}" type="presOf" srcId="{BF28FA9B-B602-4AB9-82F7-D34E037883AA}" destId="{BF468914-B8FF-454B-B38A-95D12EEB4FC1}" srcOrd="0" destOrd="0" presId="urn:microsoft.com/office/officeart/2005/8/layout/target3"/>
    <dgm:cxn modelId="{4FC2462C-51DC-432B-B34B-83A427E465C1}" type="presOf" srcId="{FEAFCA62-9585-45C9-B122-697DCCAC99AF}" destId="{834037F0-5DCF-48B7-A467-B9A329F2BAC0}" srcOrd="1" destOrd="0" presId="urn:microsoft.com/office/officeart/2005/8/layout/target3"/>
    <dgm:cxn modelId="{C09188B4-8078-4C86-B416-DD45429145C0}" type="presOf" srcId="{B60E5646-D934-4A8A-8E5C-B1B665074707}" destId="{CFCAD8AC-94C8-4D18-A70F-F3E8F24C2A42}" srcOrd="0" destOrd="0" presId="urn:microsoft.com/office/officeart/2005/8/layout/target3"/>
    <dgm:cxn modelId="{13A364C7-C65F-44A3-916C-AADCCCC0B937}" srcId="{5A7C226B-B133-4FF1-87BB-65E1EE721DD7}" destId="{65F7375F-2BF6-4AFA-8C7A-1264C562F5D9}" srcOrd="0" destOrd="0" parTransId="{BC552810-4401-41E0-BFD0-8F2E97212826}" sibTransId="{F09FCFE7-974A-4F03-9EEF-250A4CE60843}"/>
    <dgm:cxn modelId="{85C18CE0-4E3A-459C-8825-7FFD5840ADFD}" srcId="{BF28FA9B-B602-4AB9-82F7-D34E037883AA}" destId="{806D6587-A93D-4725-B3E9-FEE972F73780}" srcOrd="0" destOrd="0" parTransId="{F2FF673D-F856-43EB-A0A3-0C285B299ABA}" sibTransId="{25C58C22-AABF-415C-87A0-54554AC67B95}"/>
    <dgm:cxn modelId="{72464910-2444-43F8-A6C4-466D0D7BC151}" srcId="{FEAFCA62-9585-45C9-B122-697DCCAC99AF}" destId="{B60E5646-D934-4A8A-8E5C-B1B665074707}" srcOrd="0" destOrd="0" parTransId="{23A55BAC-8339-4D8B-9C09-B203A6FFA194}" sibTransId="{9CAB3AE8-8E84-4FE8-B210-31FFCBCC47DF}"/>
    <dgm:cxn modelId="{F133681E-BCA7-4B91-A7A9-58AC3CAA4962}" type="presOf" srcId="{5A7C226B-B133-4FF1-87BB-65E1EE721DD7}" destId="{19265E3B-D54C-4B2B-955B-6B9BF87D7082}" srcOrd="0" destOrd="0" presId="urn:microsoft.com/office/officeart/2005/8/layout/target3"/>
    <dgm:cxn modelId="{4CBA2BC3-311D-4AB9-885B-CA66F3B34DF0}" type="presOf" srcId="{806D6587-A93D-4725-B3E9-FEE972F73780}" destId="{5A7C3A66-8271-4C4E-8508-4B5E25A64E2C}" srcOrd="0" destOrd="0" presId="urn:microsoft.com/office/officeart/2005/8/layout/target3"/>
    <dgm:cxn modelId="{99DBA166-1B8E-4338-A674-6C8EA2DBD78E}" type="presOf" srcId="{BF28FA9B-B602-4AB9-82F7-D34E037883AA}" destId="{9D1EDD68-AB70-4AB3-B7F7-2A74A5BDEFB9}" srcOrd="1" destOrd="0" presId="urn:microsoft.com/office/officeart/2005/8/layout/target3"/>
    <dgm:cxn modelId="{D3014742-4DD8-4B24-B3FB-8995CC2D1750}" srcId="{F7573201-2125-4A8C-86AB-383824DC4280}" destId="{FEAFCA62-9585-45C9-B122-697DCCAC99AF}" srcOrd="0" destOrd="0" parTransId="{C9AB1D6D-1480-4159-AB51-0FE88A872F2A}" sibTransId="{90E4A510-66B4-45D7-8F3D-2B3DB8F02850}"/>
    <dgm:cxn modelId="{F4A6DEB7-519F-4ECD-9B15-411A15F3B888}" type="presOf" srcId="{F7573201-2125-4A8C-86AB-383824DC4280}" destId="{7D4AA147-CC1F-4A6D-B88B-88A7B1FDE85E}" srcOrd="0" destOrd="0" presId="urn:microsoft.com/office/officeart/2005/8/layout/target3"/>
    <dgm:cxn modelId="{35839C68-EA08-4BF5-A86D-0A333856D6C6}" type="presOf" srcId="{5A7C226B-B133-4FF1-87BB-65E1EE721DD7}" destId="{6F48F8F7-AE2C-4694-80ED-3BEE2AAC8805}" srcOrd="1" destOrd="0" presId="urn:microsoft.com/office/officeart/2005/8/layout/target3"/>
    <dgm:cxn modelId="{8A13895B-6AEB-4292-9DE6-CEBD79D8D2D7}" type="presOf" srcId="{FEAFCA62-9585-45C9-B122-697DCCAC99AF}" destId="{FB68ADFD-FE58-4075-9EAD-036AF50979A7}" srcOrd="0" destOrd="0" presId="urn:microsoft.com/office/officeart/2005/8/layout/target3"/>
    <dgm:cxn modelId="{C42A2A20-46E2-4AC3-B417-F3AA463F9AC1}" srcId="{BF28FA9B-B602-4AB9-82F7-D34E037883AA}" destId="{C9D9A65D-32FF-482E-848C-7386FBA1BD5A}" srcOrd="1" destOrd="0" parTransId="{6E98AE6C-CA40-4E45-8D57-6FFBE9372FAC}" sibTransId="{DFC3AF35-620E-4660-BFC5-8086E7E9A38C}"/>
    <dgm:cxn modelId="{E244C19D-1078-4604-95A2-6FEC28051851}" type="presOf" srcId="{C9D9A65D-32FF-482E-848C-7386FBA1BD5A}" destId="{5A7C3A66-8271-4C4E-8508-4B5E25A64E2C}" srcOrd="0" destOrd="1" presId="urn:microsoft.com/office/officeart/2005/8/layout/target3"/>
    <dgm:cxn modelId="{0569A578-AC1E-462E-BBCD-072915C286B1}" type="presParOf" srcId="{7D4AA147-CC1F-4A6D-B88B-88A7B1FDE85E}" destId="{5B5AB688-A3A8-4718-BC66-8F1508B61EE1}" srcOrd="0" destOrd="0" presId="urn:microsoft.com/office/officeart/2005/8/layout/target3"/>
    <dgm:cxn modelId="{6A6E4032-DD0E-4E6B-A659-2D94EC4C6E5C}" type="presParOf" srcId="{7D4AA147-CC1F-4A6D-B88B-88A7B1FDE85E}" destId="{F4E3DC81-AB02-44CD-9436-B8053393D2B7}" srcOrd="1" destOrd="0" presId="urn:microsoft.com/office/officeart/2005/8/layout/target3"/>
    <dgm:cxn modelId="{6E775A50-DBCD-4AD0-942A-82CF94AE4773}" type="presParOf" srcId="{7D4AA147-CC1F-4A6D-B88B-88A7B1FDE85E}" destId="{FB68ADFD-FE58-4075-9EAD-036AF50979A7}" srcOrd="2" destOrd="0" presId="urn:microsoft.com/office/officeart/2005/8/layout/target3"/>
    <dgm:cxn modelId="{E3FA252E-4CE5-4B6E-83B9-6282D55D3D13}" type="presParOf" srcId="{7D4AA147-CC1F-4A6D-B88B-88A7B1FDE85E}" destId="{6C79ED71-CDCA-4A4F-BCEC-4EFA2CE78F00}" srcOrd="3" destOrd="0" presId="urn:microsoft.com/office/officeart/2005/8/layout/target3"/>
    <dgm:cxn modelId="{5A4A6D68-5A31-47CC-89F3-EFCA0B9D747A}" type="presParOf" srcId="{7D4AA147-CC1F-4A6D-B88B-88A7B1FDE85E}" destId="{8495FF05-F443-495C-8289-035648839BB6}" srcOrd="4" destOrd="0" presId="urn:microsoft.com/office/officeart/2005/8/layout/target3"/>
    <dgm:cxn modelId="{04901121-457A-4339-A73E-29526608F6B4}" type="presParOf" srcId="{7D4AA147-CC1F-4A6D-B88B-88A7B1FDE85E}" destId="{19265E3B-D54C-4B2B-955B-6B9BF87D7082}" srcOrd="5" destOrd="0" presId="urn:microsoft.com/office/officeart/2005/8/layout/target3"/>
    <dgm:cxn modelId="{5034B6EC-32A1-4CBB-A3C2-B32BE2FF9FBD}" type="presParOf" srcId="{7D4AA147-CC1F-4A6D-B88B-88A7B1FDE85E}" destId="{68404916-2BDE-48C3-A8E0-8A762C7F8023}" srcOrd="6" destOrd="0" presId="urn:microsoft.com/office/officeart/2005/8/layout/target3"/>
    <dgm:cxn modelId="{D13293DA-C228-4521-8BFD-EC25CB5E3E1B}" type="presParOf" srcId="{7D4AA147-CC1F-4A6D-B88B-88A7B1FDE85E}" destId="{0A422FDF-2017-43E0-A1A9-6BC4D9FC2216}" srcOrd="7" destOrd="0" presId="urn:microsoft.com/office/officeart/2005/8/layout/target3"/>
    <dgm:cxn modelId="{975888A9-DC6C-402C-AFF0-30B946065661}" type="presParOf" srcId="{7D4AA147-CC1F-4A6D-B88B-88A7B1FDE85E}" destId="{BF468914-B8FF-454B-B38A-95D12EEB4FC1}" srcOrd="8" destOrd="0" presId="urn:microsoft.com/office/officeart/2005/8/layout/target3"/>
    <dgm:cxn modelId="{85558D98-1EEF-4754-9DA9-7149721A84E3}" type="presParOf" srcId="{7D4AA147-CC1F-4A6D-B88B-88A7B1FDE85E}" destId="{834037F0-5DCF-48B7-A467-B9A329F2BAC0}" srcOrd="9" destOrd="0" presId="urn:microsoft.com/office/officeart/2005/8/layout/target3"/>
    <dgm:cxn modelId="{48FA27B4-296D-490A-879C-D36B3168367E}" type="presParOf" srcId="{7D4AA147-CC1F-4A6D-B88B-88A7B1FDE85E}" destId="{CFCAD8AC-94C8-4D18-A70F-F3E8F24C2A42}" srcOrd="10" destOrd="0" presId="urn:microsoft.com/office/officeart/2005/8/layout/target3"/>
    <dgm:cxn modelId="{394A8C4C-076A-41BB-B9ED-51F7DDBFA197}" type="presParOf" srcId="{7D4AA147-CC1F-4A6D-B88B-88A7B1FDE85E}" destId="{6F48F8F7-AE2C-4694-80ED-3BEE2AAC8805}" srcOrd="11" destOrd="0" presId="urn:microsoft.com/office/officeart/2005/8/layout/target3"/>
    <dgm:cxn modelId="{4F5F6F0F-77BE-4D1F-BDC3-C083E321FD72}" type="presParOf" srcId="{7D4AA147-CC1F-4A6D-B88B-88A7B1FDE85E}" destId="{26679834-F609-4181-97A7-CA2B62A3527F}" srcOrd="12" destOrd="0" presId="urn:microsoft.com/office/officeart/2005/8/layout/target3"/>
    <dgm:cxn modelId="{8559D813-2ACC-42F2-B80B-37A60854B22E}" type="presParOf" srcId="{7D4AA147-CC1F-4A6D-B88B-88A7B1FDE85E}" destId="{9D1EDD68-AB70-4AB3-B7F7-2A74A5BDEFB9}" srcOrd="13" destOrd="0" presId="urn:microsoft.com/office/officeart/2005/8/layout/target3"/>
    <dgm:cxn modelId="{18A2D3DF-E82D-447F-A906-B8196EFE79F1}" type="presParOf" srcId="{7D4AA147-CC1F-4A6D-B88B-88A7B1FDE85E}" destId="{5A7C3A66-8271-4C4E-8508-4B5E25A64E2C}" srcOrd="14" destOrd="0" presId="urn:microsoft.com/office/officeart/2005/8/layout/targe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3201-2125-4A8C-86AB-383824DC428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AFCA62-9585-45C9-B122-697DCCAC99AF}">
      <dgm:prSet phldrT="[Текст]" custT="1"/>
      <dgm:spPr/>
      <dgm:t>
        <a:bodyPr/>
        <a:lstStyle/>
        <a:p>
          <a:r>
            <a:rPr lang="uk-UA" sz="1600" dirty="0" smtClean="0"/>
            <a:t>Термін будівництва</a:t>
          </a:r>
          <a:endParaRPr lang="ru-RU" sz="1600" dirty="0"/>
        </a:p>
      </dgm:t>
    </dgm:pt>
    <dgm:pt modelId="{C9AB1D6D-1480-4159-AB51-0FE88A872F2A}" type="parTrans" cxnId="{D3014742-4DD8-4B24-B3FB-8995CC2D1750}">
      <dgm:prSet/>
      <dgm:spPr/>
      <dgm:t>
        <a:bodyPr/>
        <a:lstStyle/>
        <a:p>
          <a:endParaRPr lang="ru-RU"/>
        </a:p>
      </dgm:t>
    </dgm:pt>
    <dgm:pt modelId="{90E4A510-66B4-45D7-8F3D-2B3DB8F02850}" type="sibTrans" cxnId="{D3014742-4DD8-4B24-B3FB-8995CC2D1750}">
      <dgm:prSet/>
      <dgm:spPr/>
      <dgm:t>
        <a:bodyPr/>
        <a:lstStyle/>
        <a:p>
          <a:endParaRPr lang="ru-RU"/>
        </a:p>
      </dgm:t>
    </dgm:pt>
    <dgm:pt modelId="{65F7375F-2BF6-4AFA-8C7A-1264C562F5D9}">
      <dgm:prSet phldrT="[Текст]" custT="1"/>
      <dgm:spPr/>
      <dgm:t>
        <a:bodyPr/>
        <a:lstStyle/>
        <a:p>
          <a:r>
            <a:rPr lang="uk-UA" sz="1600" dirty="0" smtClean="0"/>
            <a:t> </a:t>
          </a:r>
          <a:endParaRPr lang="ru-RU" sz="1600" dirty="0"/>
        </a:p>
      </dgm:t>
    </dgm:pt>
    <dgm:pt modelId="{BC552810-4401-41E0-BFD0-8F2E97212826}" type="parTrans" cxnId="{13A364C7-C65F-44A3-916C-AADCCCC0B937}">
      <dgm:prSet/>
      <dgm:spPr/>
      <dgm:t>
        <a:bodyPr/>
        <a:lstStyle/>
        <a:p>
          <a:endParaRPr lang="ru-RU"/>
        </a:p>
      </dgm:t>
    </dgm:pt>
    <dgm:pt modelId="{F09FCFE7-974A-4F03-9EEF-250A4CE60843}" type="sibTrans" cxnId="{13A364C7-C65F-44A3-916C-AADCCCC0B937}">
      <dgm:prSet/>
      <dgm:spPr/>
      <dgm:t>
        <a:bodyPr/>
        <a:lstStyle/>
        <a:p>
          <a:endParaRPr lang="ru-RU"/>
        </a:p>
      </dgm:t>
    </dgm:pt>
    <dgm:pt modelId="{BF28FA9B-B602-4AB9-82F7-D34E037883AA}">
      <dgm:prSet phldrT="[Текст]" custT="1"/>
      <dgm:spPr/>
      <dgm:t>
        <a:bodyPr/>
        <a:lstStyle/>
        <a:p>
          <a:r>
            <a:rPr lang="uk-UA" sz="1800" dirty="0" smtClean="0"/>
            <a:t>Фінансування </a:t>
          </a:r>
          <a:endParaRPr lang="ru-RU" sz="1800" dirty="0"/>
        </a:p>
      </dgm:t>
    </dgm:pt>
    <dgm:pt modelId="{7304AC07-5E79-4DE1-AD14-CA55B2807B9C}" type="parTrans" cxnId="{90F84909-A55B-4F6C-B10B-B200CB38E9EA}">
      <dgm:prSet/>
      <dgm:spPr/>
      <dgm:t>
        <a:bodyPr/>
        <a:lstStyle/>
        <a:p>
          <a:endParaRPr lang="ru-RU"/>
        </a:p>
      </dgm:t>
    </dgm:pt>
    <dgm:pt modelId="{12D84BED-B3AD-46CE-A97C-39691A7C5F2E}" type="sibTrans" cxnId="{90F84909-A55B-4F6C-B10B-B200CB38E9EA}">
      <dgm:prSet/>
      <dgm:spPr/>
      <dgm:t>
        <a:bodyPr/>
        <a:lstStyle/>
        <a:p>
          <a:endParaRPr lang="ru-RU"/>
        </a:p>
      </dgm:t>
    </dgm:pt>
    <dgm:pt modelId="{806D6587-A93D-4725-B3E9-FEE972F73780}">
      <dgm:prSet phldrT="[Текст]" custT="1"/>
      <dgm:spPr/>
      <dgm:t>
        <a:bodyPr/>
        <a:lstStyle/>
        <a:p>
          <a:r>
            <a:rPr lang="uk-UA" sz="1400" dirty="0" smtClean="0"/>
            <a:t>40 088,7 тис. </a:t>
          </a:r>
          <a:r>
            <a:rPr lang="uk-UA" sz="1400" dirty="0" err="1" smtClean="0"/>
            <a:t>грн</a:t>
          </a:r>
          <a:r>
            <a:rPr lang="uk-UA" sz="1400" dirty="0" smtClean="0"/>
            <a:t>  </a:t>
          </a:r>
          <a:endParaRPr lang="ru-RU" sz="1400" dirty="0"/>
        </a:p>
      </dgm:t>
    </dgm:pt>
    <dgm:pt modelId="{F2FF673D-F856-43EB-A0A3-0C285B299ABA}" type="parTrans" cxnId="{85C18CE0-4E3A-459C-8825-7FFD5840ADFD}">
      <dgm:prSet/>
      <dgm:spPr/>
      <dgm:t>
        <a:bodyPr/>
        <a:lstStyle/>
        <a:p>
          <a:endParaRPr lang="ru-RU"/>
        </a:p>
      </dgm:t>
    </dgm:pt>
    <dgm:pt modelId="{25C58C22-AABF-415C-87A0-54554AC67B95}" type="sibTrans" cxnId="{85C18CE0-4E3A-459C-8825-7FFD5840ADFD}">
      <dgm:prSet/>
      <dgm:spPr/>
      <dgm:t>
        <a:bodyPr/>
        <a:lstStyle/>
        <a:p>
          <a:endParaRPr lang="ru-RU"/>
        </a:p>
      </dgm:t>
    </dgm:pt>
    <dgm:pt modelId="{C9D9A65D-32FF-482E-848C-7386FBA1BD5A}">
      <dgm:prSet phldrT="[Текст]" custT="1"/>
      <dgm:spPr/>
      <dgm:t>
        <a:bodyPr/>
        <a:lstStyle/>
        <a:p>
          <a:r>
            <a:rPr lang="uk-UA" sz="1400" dirty="0" smtClean="0"/>
            <a:t>з них проектні роботи  - 1 300 тис. </a:t>
          </a:r>
          <a:r>
            <a:rPr lang="uk-UA" sz="1400" dirty="0" err="1" smtClean="0"/>
            <a:t>грн</a:t>
          </a:r>
          <a:endParaRPr lang="ru-RU" sz="1400" dirty="0"/>
        </a:p>
      </dgm:t>
    </dgm:pt>
    <dgm:pt modelId="{6E98AE6C-CA40-4E45-8D57-6FFBE9372FAC}" type="parTrans" cxnId="{C42A2A20-46E2-4AC3-B417-F3AA463F9AC1}">
      <dgm:prSet/>
      <dgm:spPr/>
      <dgm:t>
        <a:bodyPr/>
        <a:lstStyle/>
        <a:p>
          <a:endParaRPr lang="ru-RU"/>
        </a:p>
      </dgm:t>
    </dgm:pt>
    <dgm:pt modelId="{DFC3AF35-620E-4660-BFC5-8086E7E9A38C}" type="sibTrans" cxnId="{C42A2A20-46E2-4AC3-B417-F3AA463F9AC1}">
      <dgm:prSet/>
      <dgm:spPr/>
      <dgm:t>
        <a:bodyPr/>
        <a:lstStyle/>
        <a:p>
          <a:endParaRPr lang="ru-RU"/>
        </a:p>
      </dgm:t>
    </dgm:pt>
    <dgm:pt modelId="{B60E5646-D934-4A8A-8E5C-B1B665074707}">
      <dgm:prSet phldrT="[Текст]" custT="1"/>
      <dgm:spPr/>
      <dgm:t>
        <a:bodyPr/>
        <a:lstStyle/>
        <a:p>
          <a:r>
            <a:rPr lang="uk-UA" sz="1800" dirty="0" smtClean="0"/>
            <a:t>2004-2019</a:t>
          </a:r>
          <a:endParaRPr lang="ru-RU" sz="1800" dirty="0"/>
        </a:p>
      </dgm:t>
    </dgm:pt>
    <dgm:pt modelId="{23A55BAC-8339-4D8B-9C09-B203A6FFA194}" type="parTrans" cxnId="{72464910-2444-43F8-A6C4-466D0D7BC151}">
      <dgm:prSet/>
      <dgm:spPr/>
      <dgm:t>
        <a:bodyPr/>
        <a:lstStyle/>
        <a:p>
          <a:endParaRPr lang="ru-RU"/>
        </a:p>
      </dgm:t>
    </dgm:pt>
    <dgm:pt modelId="{9CAB3AE8-8E84-4FE8-B210-31FFCBCC47DF}" type="sibTrans" cxnId="{72464910-2444-43F8-A6C4-466D0D7BC151}">
      <dgm:prSet/>
      <dgm:spPr/>
      <dgm:t>
        <a:bodyPr/>
        <a:lstStyle/>
        <a:p>
          <a:endParaRPr lang="ru-RU"/>
        </a:p>
      </dgm:t>
    </dgm:pt>
    <dgm:pt modelId="{7D4AA147-CC1F-4A6D-B88B-88A7B1FDE85E}" type="pres">
      <dgm:prSet presAssocID="{F7573201-2125-4A8C-86AB-383824DC428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AB688-A3A8-4718-BC66-8F1508B61EE1}" type="pres">
      <dgm:prSet presAssocID="{FEAFCA62-9585-45C9-B122-697DCCAC99AF}" presName="circle1" presStyleLbl="node1" presStyleIdx="0" presStyleCnt="3" custScaleX="117143" custLinFactNeighborX="2987" custLinFactNeighborY="2857"/>
      <dgm:spPr/>
    </dgm:pt>
    <dgm:pt modelId="{F4E3DC81-AB02-44CD-9436-B8053393D2B7}" type="pres">
      <dgm:prSet presAssocID="{FEAFCA62-9585-45C9-B122-697DCCAC99AF}" presName="space" presStyleCnt="0"/>
      <dgm:spPr/>
    </dgm:pt>
    <dgm:pt modelId="{FB68ADFD-FE58-4075-9EAD-036AF50979A7}" type="pres">
      <dgm:prSet presAssocID="{FEAFCA62-9585-45C9-B122-697DCCAC99AF}" presName="rect1" presStyleLbl="alignAcc1" presStyleIdx="0" presStyleCnt="3" custScaleX="105138" custLinFactNeighborX="5746"/>
      <dgm:spPr/>
      <dgm:t>
        <a:bodyPr/>
        <a:lstStyle/>
        <a:p>
          <a:endParaRPr lang="ru-RU"/>
        </a:p>
      </dgm:t>
    </dgm:pt>
    <dgm:pt modelId="{50356E5E-83A9-48EF-A49C-F3EAD1E83B25}" type="pres">
      <dgm:prSet presAssocID="{65F7375F-2BF6-4AFA-8C7A-1264C562F5D9}" presName="vertSpace2" presStyleLbl="node1" presStyleIdx="0" presStyleCnt="3"/>
      <dgm:spPr/>
    </dgm:pt>
    <dgm:pt modelId="{949229E3-84C4-4F9E-8EDA-2FA63FB35632}" type="pres">
      <dgm:prSet presAssocID="{65F7375F-2BF6-4AFA-8C7A-1264C562F5D9}" presName="circle2" presStyleLbl="node1" presStyleIdx="1" presStyleCnt="3"/>
      <dgm:spPr/>
    </dgm:pt>
    <dgm:pt modelId="{980BECCB-77B1-4AC2-91FD-459B1FD459D4}" type="pres">
      <dgm:prSet presAssocID="{65F7375F-2BF6-4AFA-8C7A-1264C562F5D9}" presName="rect2" presStyleLbl="alignAcc1" presStyleIdx="1" presStyleCnt="3"/>
      <dgm:spPr/>
      <dgm:t>
        <a:bodyPr/>
        <a:lstStyle/>
        <a:p>
          <a:endParaRPr lang="ru-RU"/>
        </a:p>
      </dgm:t>
    </dgm:pt>
    <dgm:pt modelId="{68404916-2BDE-48C3-A8E0-8A762C7F8023}" type="pres">
      <dgm:prSet presAssocID="{BF28FA9B-B602-4AB9-82F7-D34E037883AA}" presName="vertSpace3" presStyleLbl="node1" presStyleIdx="1" presStyleCnt="3"/>
      <dgm:spPr/>
    </dgm:pt>
    <dgm:pt modelId="{0A422FDF-2017-43E0-A1A9-6BC4D9FC2216}" type="pres">
      <dgm:prSet presAssocID="{BF28FA9B-B602-4AB9-82F7-D34E037883AA}" presName="circle3" presStyleLbl="node1" presStyleIdx="2" presStyleCnt="3"/>
      <dgm:spPr/>
    </dgm:pt>
    <dgm:pt modelId="{BF468914-B8FF-454B-B38A-95D12EEB4FC1}" type="pres">
      <dgm:prSet presAssocID="{BF28FA9B-B602-4AB9-82F7-D34E037883AA}" presName="rect3" presStyleLbl="alignAcc1" presStyleIdx="2" presStyleCnt="3" custScaleX="126853" custScaleY="110768" custLinFactNeighborX="-16021" custLinFactNeighborY="-26841"/>
      <dgm:spPr/>
      <dgm:t>
        <a:bodyPr/>
        <a:lstStyle/>
        <a:p>
          <a:endParaRPr lang="ru-RU"/>
        </a:p>
      </dgm:t>
    </dgm:pt>
    <dgm:pt modelId="{834037F0-5DCF-48B7-A467-B9A329F2BAC0}" type="pres">
      <dgm:prSet presAssocID="{FEAFCA62-9585-45C9-B122-697DCCAC99A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AD8AC-94C8-4D18-A70F-F3E8F24C2A42}" type="pres">
      <dgm:prSet presAssocID="{FEAFCA62-9585-45C9-B122-697DCCAC99AF}" presName="rect1ChTx" presStyleLbl="alignAcc1" presStyleIdx="2" presStyleCnt="3" custScaleX="13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F6A0B-A251-4228-8D0D-B505116E04CB}" type="pres">
      <dgm:prSet presAssocID="{65F7375F-2BF6-4AFA-8C7A-1264C562F5D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319E2-36E3-406B-AE52-DCE6B7211F3F}" type="pres">
      <dgm:prSet presAssocID="{65F7375F-2BF6-4AFA-8C7A-1264C562F5D9}" presName="rect2ChTx" presStyleLbl="alignAcc1" presStyleIdx="2" presStyleCnt="3">
        <dgm:presLayoutVars>
          <dgm:bulletEnabled val="1"/>
        </dgm:presLayoutVars>
      </dgm:prSet>
      <dgm:spPr/>
    </dgm:pt>
    <dgm:pt modelId="{9D1EDD68-AB70-4AB3-B7F7-2A74A5BDEFB9}" type="pres">
      <dgm:prSet presAssocID="{BF28FA9B-B602-4AB9-82F7-D34E037883A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C3A66-8271-4C4E-8508-4B5E25A64E2C}" type="pres">
      <dgm:prSet presAssocID="{BF28FA9B-B602-4AB9-82F7-D34E037883AA}" presName="rect3ChTx" presStyleLbl="alignAcc1" presStyleIdx="2" presStyleCnt="3" custAng="0" custScaleX="145454" custScaleY="100000" custLinFactNeighborX="-10454" custLinFactNeighborY="-24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84909-A55B-4F6C-B10B-B200CB38E9EA}" srcId="{F7573201-2125-4A8C-86AB-383824DC4280}" destId="{BF28FA9B-B602-4AB9-82F7-D34E037883AA}" srcOrd="2" destOrd="0" parTransId="{7304AC07-5E79-4DE1-AD14-CA55B2807B9C}" sibTransId="{12D84BED-B3AD-46CE-A97C-39691A7C5F2E}"/>
    <dgm:cxn modelId="{3A920C8F-61BC-43C0-BB2A-A0E30BCC638C}" type="presOf" srcId="{BF28FA9B-B602-4AB9-82F7-D34E037883AA}" destId="{9D1EDD68-AB70-4AB3-B7F7-2A74A5BDEFB9}" srcOrd="1" destOrd="0" presId="urn:microsoft.com/office/officeart/2005/8/layout/target3"/>
    <dgm:cxn modelId="{87E36F73-1A85-4816-8AC9-B91A461ABEF2}" type="presOf" srcId="{65F7375F-2BF6-4AFA-8C7A-1264C562F5D9}" destId="{980BECCB-77B1-4AC2-91FD-459B1FD459D4}" srcOrd="0" destOrd="0" presId="urn:microsoft.com/office/officeart/2005/8/layout/target3"/>
    <dgm:cxn modelId="{13A364C7-C65F-44A3-916C-AADCCCC0B937}" srcId="{F7573201-2125-4A8C-86AB-383824DC4280}" destId="{65F7375F-2BF6-4AFA-8C7A-1264C562F5D9}" srcOrd="1" destOrd="0" parTransId="{BC552810-4401-41E0-BFD0-8F2E97212826}" sibTransId="{F09FCFE7-974A-4F03-9EEF-250A4CE60843}"/>
    <dgm:cxn modelId="{AABFE0DE-A5BA-4A7B-AC67-03D788DFF83D}" type="presOf" srcId="{F7573201-2125-4A8C-86AB-383824DC4280}" destId="{7D4AA147-CC1F-4A6D-B88B-88A7B1FDE85E}" srcOrd="0" destOrd="0" presId="urn:microsoft.com/office/officeart/2005/8/layout/target3"/>
    <dgm:cxn modelId="{85C18CE0-4E3A-459C-8825-7FFD5840ADFD}" srcId="{BF28FA9B-B602-4AB9-82F7-D34E037883AA}" destId="{806D6587-A93D-4725-B3E9-FEE972F73780}" srcOrd="0" destOrd="0" parTransId="{F2FF673D-F856-43EB-A0A3-0C285B299ABA}" sibTransId="{25C58C22-AABF-415C-87A0-54554AC67B95}"/>
    <dgm:cxn modelId="{72464910-2444-43F8-A6C4-466D0D7BC151}" srcId="{FEAFCA62-9585-45C9-B122-697DCCAC99AF}" destId="{B60E5646-D934-4A8A-8E5C-B1B665074707}" srcOrd="0" destOrd="0" parTransId="{23A55BAC-8339-4D8B-9C09-B203A6FFA194}" sibTransId="{9CAB3AE8-8E84-4FE8-B210-31FFCBCC47DF}"/>
    <dgm:cxn modelId="{54C07311-9109-4431-AB78-E1B4C0A99D65}" type="presOf" srcId="{806D6587-A93D-4725-B3E9-FEE972F73780}" destId="{5A7C3A66-8271-4C4E-8508-4B5E25A64E2C}" srcOrd="0" destOrd="0" presId="urn:microsoft.com/office/officeart/2005/8/layout/target3"/>
    <dgm:cxn modelId="{E7D04988-1551-4521-90DD-5F9BF510E7A5}" type="presOf" srcId="{65F7375F-2BF6-4AFA-8C7A-1264C562F5D9}" destId="{A8FF6A0B-A251-4228-8D0D-B505116E04CB}" srcOrd="1" destOrd="0" presId="urn:microsoft.com/office/officeart/2005/8/layout/target3"/>
    <dgm:cxn modelId="{AC2C2396-5D9E-43BE-A142-AD3E57999799}" type="presOf" srcId="{BF28FA9B-B602-4AB9-82F7-D34E037883AA}" destId="{BF468914-B8FF-454B-B38A-95D12EEB4FC1}" srcOrd="0" destOrd="0" presId="urn:microsoft.com/office/officeart/2005/8/layout/target3"/>
    <dgm:cxn modelId="{F9322A0C-23E2-4233-861A-415A8B6B1673}" type="presOf" srcId="{FEAFCA62-9585-45C9-B122-697DCCAC99AF}" destId="{834037F0-5DCF-48B7-A467-B9A329F2BAC0}" srcOrd="1" destOrd="0" presId="urn:microsoft.com/office/officeart/2005/8/layout/target3"/>
    <dgm:cxn modelId="{D3014742-4DD8-4B24-B3FB-8995CC2D1750}" srcId="{F7573201-2125-4A8C-86AB-383824DC4280}" destId="{FEAFCA62-9585-45C9-B122-697DCCAC99AF}" srcOrd="0" destOrd="0" parTransId="{C9AB1D6D-1480-4159-AB51-0FE88A872F2A}" sibTransId="{90E4A510-66B4-45D7-8F3D-2B3DB8F02850}"/>
    <dgm:cxn modelId="{BB6CF995-549A-4347-A2CC-2761CAAF2897}" type="presOf" srcId="{C9D9A65D-32FF-482E-848C-7386FBA1BD5A}" destId="{5A7C3A66-8271-4C4E-8508-4B5E25A64E2C}" srcOrd="0" destOrd="1" presId="urn:microsoft.com/office/officeart/2005/8/layout/target3"/>
    <dgm:cxn modelId="{29EA2DFA-662D-4B68-9637-B41A2D92A4FC}" type="presOf" srcId="{B60E5646-D934-4A8A-8E5C-B1B665074707}" destId="{CFCAD8AC-94C8-4D18-A70F-F3E8F24C2A42}" srcOrd="0" destOrd="0" presId="urn:microsoft.com/office/officeart/2005/8/layout/target3"/>
    <dgm:cxn modelId="{9F373F60-E9B2-4965-9615-330091D8EE34}" type="presOf" srcId="{FEAFCA62-9585-45C9-B122-697DCCAC99AF}" destId="{FB68ADFD-FE58-4075-9EAD-036AF50979A7}" srcOrd="0" destOrd="0" presId="urn:microsoft.com/office/officeart/2005/8/layout/target3"/>
    <dgm:cxn modelId="{C42A2A20-46E2-4AC3-B417-F3AA463F9AC1}" srcId="{BF28FA9B-B602-4AB9-82F7-D34E037883AA}" destId="{C9D9A65D-32FF-482E-848C-7386FBA1BD5A}" srcOrd="1" destOrd="0" parTransId="{6E98AE6C-CA40-4E45-8D57-6FFBE9372FAC}" sibTransId="{DFC3AF35-620E-4660-BFC5-8086E7E9A38C}"/>
    <dgm:cxn modelId="{E7F51A7D-BC5A-4989-A3CD-E34C33F1F053}" type="presParOf" srcId="{7D4AA147-CC1F-4A6D-B88B-88A7B1FDE85E}" destId="{5B5AB688-A3A8-4718-BC66-8F1508B61EE1}" srcOrd="0" destOrd="0" presId="urn:microsoft.com/office/officeart/2005/8/layout/target3"/>
    <dgm:cxn modelId="{FE8D3432-5464-44D1-95B4-04589C8B4C03}" type="presParOf" srcId="{7D4AA147-CC1F-4A6D-B88B-88A7B1FDE85E}" destId="{F4E3DC81-AB02-44CD-9436-B8053393D2B7}" srcOrd="1" destOrd="0" presId="urn:microsoft.com/office/officeart/2005/8/layout/target3"/>
    <dgm:cxn modelId="{870C0E12-5FFA-4108-B220-6C9A11ACEA2D}" type="presParOf" srcId="{7D4AA147-CC1F-4A6D-B88B-88A7B1FDE85E}" destId="{FB68ADFD-FE58-4075-9EAD-036AF50979A7}" srcOrd="2" destOrd="0" presId="urn:microsoft.com/office/officeart/2005/8/layout/target3"/>
    <dgm:cxn modelId="{6BDE39B3-074F-447B-A58A-D57452189B93}" type="presParOf" srcId="{7D4AA147-CC1F-4A6D-B88B-88A7B1FDE85E}" destId="{50356E5E-83A9-48EF-A49C-F3EAD1E83B25}" srcOrd="3" destOrd="0" presId="urn:microsoft.com/office/officeart/2005/8/layout/target3"/>
    <dgm:cxn modelId="{0DA21F4F-5B84-4343-B5D6-14A3E8FA4444}" type="presParOf" srcId="{7D4AA147-CC1F-4A6D-B88B-88A7B1FDE85E}" destId="{949229E3-84C4-4F9E-8EDA-2FA63FB35632}" srcOrd="4" destOrd="0" presId="urn:microsoft.com/office/officeart/2005/8/layout/target3"/>
    <dgm:cxn modelId="{0DC07CCD-8A6C-409B-A2EB-CEF76FE863D2}" type="presParOf" srcId="{7D4AA147-CC1F-4A6D-B88B-88A7B1FDE85E}" destId="{980BECCB-77B1-4AC2-91FD-459B1FD459D4}" srcOrd="5" destOrd="0" presId="urn:microsoft.com/office/officeart/2005/8/layout/target3"/>
    <dgm:cxn modelId="{3ABBFE4E-179A-4F1A-B76B-468455696AB8}" type="presParOf" srcId="{7D4AA147-CC1F-4A6D-B88B-88A7B1FDE85E}" destId="{68404916-2BDE-48C3-A8E0-8A762C7F8023}" srcOrd="6" destOrd="0" presId="urn:microsoft.com/office/officeart/2005/8/layout/target3"/>
    <dgm:cxn modelId="{F24C630A-D438-4FE2-B051-96F31840BBE7}" type="presParOf" srcId="{7D4AA147-CC1F-4A6D-B88B-88A7B1FDE85E}" destId="{0A422FDF-2017-43E0-A1A9-6BC4D9FC2216}" srcOrd="7" destOrd="0" presId="urn:microsoft.com/office/officeart/2005/8/layout/target3"/>
    <dgm:cxn modelId="{95CAB8E8-83E6-40AD-AA93-7156C58185B7}" type="presParOf" srcId="{7D4AA147-CC1F-4A6D-B88B-88A7B1FDE85E}" destId="{BF468914-B8FF-454B-B38A-95D12EEB4FC1}" srcOrd="8" destOrd="0" presId="urn:microsoft.com/office/officeart/2005/8/layout/target3"/>
    <dgm:cxn modelId="{18BF9DCE-E135-4870-825E-2A37C16DE7F1}" type="presParOf" srcId="{7D4AA147-CC1F-4A6D-B88B-88A7B1FDE85E}" destId="{834037F0-5DCF-48B7-A467-B9A329F2BAC0}" srcOrd="9" destOrd="0" presId="urn:microsoft.com/office/officeart/2005/8/layout/target3"/>
    <dgm:cxn modelId="{C0756373-7069-4AC1-B20E-FBFF82342A81}" type="presParOf" srcId="{7D4AA147-CC1F-4A6D-B88B-88A7B1FDE85E}" destId="{CFCAD8AC-94C8-4D18-A70F-F3E8F24C2A42}" srcOrd="10" destOrd="0" presId="urn:microsoft.com/office/officeart/2005/8/layout/target3"/>
    <dgm:cxn modelId="{8A2D84A8-4E50-469D-98C3-CE048928611A}" type="presParOf" srcId="{7D4AA147-CC1F-4A6D-B88B-88A7B1FDE85E}" destId="{A8FF6A0B-A251-4228-8D0D-B505116E04CB}" srcOrd="11" destOrd="0" presId="urn:microsoft.com/office/officeart/2005/8/layout/target3"/>
    <dgm:cxn modelId="{A38E0266-70DE-42F9-964B-9617B696D489}" type="presParOf" srcId="{7D4AA147-CC1F-4A6D-B88B-88A7B1FDE85E}" destId="{B2D319E2-36E3-406B-AE52-DCE6B7211F3F}" srcOrd="12" destOrd="0" presId="urn:microsoft.com/office/officeart/2005/8/layout/target3"/>
    <dgm:cxn modelId="{0456B032-2701-45B3-A8EF-7C7A81C549ED}" type="presParOf" srcId="{7D4AA147-CC1F-4A6D-B88B-88A7B1FDE85E}" destId="{9D1EDD68-AB70-4AB3-B7F7-2A74A5BDEFB9}" srcOrd="13" destOrd="0" presId="urn:microsoft.com/office/officeart/2005/8/layout/target3"/>
    <dgm:cxn modelId="{CC228ECA-83E3-4817-9AC3-ABD49DB6AC7C}" type="presParOf" srcId="{7D4AA147-CC1F-4A6D-B88B-88A7B1FDE85E}" destId="{5A7C3A66-8271-4C4E-8508-4B5E25A64E2C}" srcOrd="14" destOrd="0" presId="urn:microsoft.com/office/officeart/2005/8/layout/targe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573201-2125-4A8C-86AB-383824DC428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AFCA62-9585-45C9-B122-697DCCAC99AF}">
      <dgm:prSet phldrT="[Текст]" custT="1"/>
      <dgm:spPr/>
      <dgm:t>
        <a:bodyPr/>
        <a:lstStyle/>
        <a:p>
          <a:r>
            <a:rPr lang="uk-UA" sz="1600" dirty="0" smtClean="0"/>
            <a:t>Термін будівництва</a:t>
          </a:r>
          <a:endParaRPr lang="ru-RU" sz="1600" dirty="0"/>
        </a:p>
      </dgm:t>
    </dgm:pt>
    <dgm:pt modelId="{C9AB1D6D-1480-4159-AB51-0FE88A872F2A}" type="parTrans" cxnId="{D3014742-4DD8-4B24-B3FB-8995CC2D1750}">
      <dgm:prSet/>
      <dgm:spPr/>
      <dgm:t>
        <a:bodyPr/>
        <a:lstStyle/>
        <a:p>
          <a:endParaRPr lang="ru-RU"/>
        </a:p>
      </dgm:t>
    </dgm:pt>
    <dgm:pt modelId="{90E4A510-66B4-45D7-8F3D-2B3DB8F02850}" type="sibTrans" cxnId="{D3014742-4DD8-4B24-B3FB-8995CC2D1750}">
      <dgm:prSet/>
      <dgm:spPr/>
      <dgm:t>
        <a:bodyPr/>
        <a:lstStyle/>
        <a:p>
          <a:endParaRPr lang="ru-RU"/>
        </a:p>
      </dgm:t>
    </dgm:pt>
    <dgm:pt modelId="{E54DE4E9-AF2F-4EDD-B7F6-E46D6D7A6DF7}">
      <dgm:prSet phldrT="[Текст]" custT="1"/>
      <dgm:spPr/>
      <dgm:t>
        <a:bodyPr/>
        <a:lstStyle/>
        <a:p>
          <a:r>
            <a:rPr lang="uk-UA" sz="1800" dirty="0" smtClean="0"/>
            <a:t>2017-2020</a:t>
          </a:r>
          <a:endParaRPr lang="ru-RU" sz="1800" dirty="0"/>
        </a:p>
      </dgm:t>
    </dgm:pt>
    <dgm:pt modelId="{19A992F4-B14C-4113-9D07-84CCFDD78299}" type="parTrans" cxnId="{DF39CC66-5102-42DD-A773-5CBA1B920E39}">
      <dgm:prSet/>
      <dgm:spPr/>
      <dgm:t>
        <a:bodyPr/>
        <a:lstStyle/>
        <a:p>
          <a:endParaRPr lang="ru-RU"/>
        </a:p>
      </dgm:t>
    </dgm:pt>
    <dgm:pt modelId="{C7507252-A180-48BF-9D16-D5526E1419B9}" type="sibTrans" cxnId="{DF39CC66-5102-42DD-A773-5CBA1B920E39}">
      <dgm:prSet/>
      <dgm:spPr/>
      <dgm:t>
        <a:bodyPr/>
        <a:lstStyle/>
        <a:p>
          <a:endParaRPr lang="ru-RU"/>
        </a:p>
      </dgm:t>
    </dgm:pt>
    <dgm:pt modelId="{5A7C226B-B133-4FF1-87BB-65E1EE721DD7}">
      <dgm:prSet phldrT="[Текст]" custT="1"/>
      <dgm:spPr/>
      <dgm:t>
        <a:bodyPr/>
        <a:lstStyle/>
        <a:p>
          <a:r>
            <a:rPr lang="uk-UA" sz="1600" dirty="0" smtClean="0"/>
            <a:t>Кошторисна вартість </a:t>
          </a:r>
          <a:endParaRPr lang="ru-RU" sz="1600" dirty="0"/>
        </a:p>
      </dgm:t>
    </dgm:pt>
    <dgm:pt modelId="{A361D5C7-E925-43C4-A837-81E27242222E}" type="parTrans" cxnId="{A933F78E-16D6-4CC8-A25F-3ED3ED706433}">
      <dgm:prSet/>
      <dgm:spPr/>
      <dgm:t>
        <a:bodyPr/>
        <a:lstStyle/>
        <a:p>
          <a:endParaRPr lang="ru-RU"/>
        </a:p>
      </dgm:t>
    </dgm:pt>
    <dgm:pt modelId="{3C657924-159B-44F4-8ED4-BD9EF41A8721}" type="sibTrans" cxnId="{A933F78E-16D6-4CC8-A25F-3ED3ED706433}">
      <dgm:prSet/>
      <dgm:spPr/>
      <dgm:t>
        <a:bodyPr/>
        <a:lstStyle/>
        <a:p>
          <a:endParaRPr lang="ru-RU"/>
        </a:p>
      </dgm:t>
    </dgm:pt>
    <dgm:pt modelId="{65F7375F-2BF6-4AFA-8C7A-1264C562F5D9}">
      <dgm:prSet phldrT="[Текст]" custT="1"/>
      <dgm:spPr/>
      <dgm:t>
        <a:bodyPr/>
        <a:lstStyle/>
        <a:p>
          <a:r>
            <a:rPr lang="uk-UA" sz="1600" dirty="0" smtClean="0"/>
            <a:t>270 426,186 тис. </a:t>
          </a:r>
          <a:r>
            <a:rPr lang="uk-UA" sz="1600" dirty="0" err="1" smtClean="0"/>
            <a:t>грн</a:t>
          </a:r>
          <a:r>
            <a:rPr lang="uk-UA" sz="1600" dirty="0" smtClean="0"/>
            <a:t> </a:t>
          </a:r>
          <a:endParaRPr lang="ru-RU" sz="1600" dirty="0"/>
        </a:p>
      </dgm:t>
    </dgm:pt>
    <dgm:pt modelId="{BC552810-4401-41E0-BFD0-8F2E97212826}" type="parTrans" cxnId="{13A364C7-C65F-44A3-916C-AADCCCC0B937}">
      <dgm:prSet/>
      <dgm:spPr/>
      <dgm:t>
        <a:bodyPr/>
        <a:lstStyle/>
        <a:p>
          <a:endParaRPr lang="ru-RU"/>
        </a:p>
      </dgm:t>
    </dgm:pt>
    <dgm:pt modelId="{F09FCFE7-974A-4F03-9EEF-250A4CE60843}" type="sibTrans" cxnId="{13A364C7-C65F-44A3-916C-AADCCCC0B937}">
      <dgm:prSet/>
      <dgm:spPr/>
      <dgm:t>
        <a:bodyPr/>
        <a:lstStyle/>
        <a:p>
          <a:endParaRPr lang="ru-RU"/>
        </a:p>
      </dgm:t>
    </dgm:pt>
    <dgm:pt modelId="{BF28FA9B-B602-4AB9-82F7-D34E037883AA}">
      <dgm:prSet phldrT="[Текст]" custT="1"/>
      <dgm:spPr/>
      <dgm:t>
        <a:bodyPr/>
        <a:lstStyle/>
        <a:p>
          <a:r>
            <a:rPr lang="uk-UA" sz="1800" dirty="0" smtClean="0"/>
            <a:t>Фінансування </a:t>
          </a:r>
          <a:endParaRPr lang="ru-RU" sz="1800" dirty="0"/>
        </a:p>
      </dgm:t>
    </dgm:pt>
    <dgm:pt modelId="{7304AC07-5E79-4DE1-AD14-CA55B2807B9C}" type="parTrans" cxnId="{90F84909-A55B-4F6C-B10B-B200CB38E9EA}">
      <dgm:prSet/>
      <dgm:spPr/>
      <dgm:t>
        <a:bodyPr/>
        <a:lstStyle/>
        <a:p>
          <a:endParaRPr lang="ru-RU"/>
        </a:p>
      </dgm:t>
    </dgm:pt>
    <dgm:pt modelId="{12D84BED-B3AD-46CE-A97C-39691A7C5F2E}" type="sibTrans" cxnId="{90F84909-A55B-4F6C-B10B-B200CB38E9EA}">
      <dgm:prSet/>
      <dgm:spPr/>
      <dgm:t>
        <a:bodyPr/>
        <a:lstStyle/>
        <a:p>
          <a:endParaRPr lang="ru-RU"/>
        </a:p>
      </dgm:t>
    </dgm:pt>
    <dgm:pt modelId="{806D6587-A93D-4725-B3E9-FEE972F73780}">
      <dgm:prSet phldrT="[Текст]" custT="1"/>
      <dgm:spPr/>
      <dgm:t>
        <a:bodyPr/>
        <a:lstStyle/>
        <a:p>
          <a:r>
            <a:rPr lang="uk-UA" sz="1400" dirty="0" smtClean="0"/>
            <a:t>39 194,0 тис. </a:t>
          </a:r>
          <a:r>
            <a:rPr lang="uk-UA" sz="1400" dirty="0" err="1" smtClean="0"/>
            <a:t>грн</a:t>
          </a:r>
          <a:r>
            <a:rPr lang="uk-UA" sz="1400" dirty="0" smtClean="0"/>
            <a:t>  </a:t>
          </a:r>
          <a:endParaRPr lang="ru-RU" sz="1400" dirty="0"/>
        </a:p>
      </dgm:t>
    </dgm:pt>
    <dgm:pt modelId="{F2FF673D-F856-43EB-A0A3-0C285B299ABA}" type="parTrans" cxnId="{85C18CE0-4E3A-459C-8825-7FFD5840ADFD}">
      <dgm:prSet/>
      <dgm:spPr/>
      <dgm:t>
        <a:bodyPr/>
        <a:lstStyle/>
        <a:p>
          <a:endParaRPr lang="ru-RU"/>
        </a:p>
      </dgm:t>
    </dgm:pt>
    <dgm:pt modelId="{25C58C22-AABF-415C-87A0-54554AC67B95}" type="sibTrans" cxnId="{85C18CE0-4E3A-459C-8825-7FFD5840ADFD}">
      <dgm:prSet/>
      <dgm:spPr/>
      <dgm:t>
        <a:bodyPr/>
        <a:lstStyle/>
        <a:p>
          <a:endParaRPr lang="ru-RU"/>
        </a:p>
      </dgm:t>
    </dgm:pt>
    <dgm:pt modelId="{C9D9A65D-32FF-482E-848C-7386FBA1BD5A}">
      <dgm:prSet phldrT="[Текст]" custT="1"/>
      <dgm:spPr/>
      <dgm:t>
        <a:bodyPr/>
        <a:lstStyle/>
        <a:p>
          <a:r>
            <a:rPr lang="uk-UA" sz="1400" dirty="0" smtClean="0"/>
            <a:t>з них проектні роботи  - 1 100 тис. </a:t>
          </a:r>
          <a:r>
            <a:rPr lang="uk-UA" sz="1400" dirty="0" err="1" smtClean="0"/>
            <a:t>грн</a:t>
          </a:r>
          <a:endParaRPr lang="ru-RU" sz="1400" dirty="0"/>
        </a:p>
      </dgm:t>
    </dgm:pt>
    <dgm:pt modelId="{6E98AE6C-CA40-4E45-8D57-6FFBE9372FAC}" type="parTrans" cxnId="{C42A2A20-46E2-4AC3-B417-F3AA463F9AC1}">
      <dgm:prSet/>
      <dgm:spPr/>
      <dgm:t>
        <a:bodyPr/>
        <a:lstStyle/>
        <a:p>
          <a:endParaRPr lang="ru-RU"/>
        </a:p>
      </dgm:t>
    </dgm:pt>
    <dgm:pt modelId="{DFC3AF35-620E-4660-BFC5-8086E7E9A38C}" type="sibTrans" cxnId="{C42A2A20-46E2-4AC3-B417-F3AA463F9AC1}">
      <dgm:prSet/>
      <dgm:spPr/>
      <dgm:t>
        <a:bodyPr/>
        <a:lstStyle/>
        <a:p>
          <a:endParaRPr lang="ru-RU"/>
        </a:p>
      </dgm:t>
    </dgm:pt>
    <dgm:pt modelId="{B60E5646-D934-4A8A-8E5C-B1B665074707}">
      <dgm:prSet phldrT="[Текст]" custT="1"/>
      <dgm:spPr/>
      <dgm:t>
        <a:bodyPr/>
        <a:lstStyle/>
        <a:p>
          <a:endParaRPr lang="ru-RU" sz="1800" dirty="0"/>
        </a:p>
      </dgm:t>
    </dgm:pt>
    <dgm:pt modelId="{23A55BAC-8339-4D8B-9C09-B203A6FFA194}" type="parTrans" cxnId="{72464910-2444-43F8-A6C4-466D0D7BC151}">
      <dgm:prSet/>
      <dgm:spPr/>
      <dgm:t>
        <a:bodyPr/>
        <a:lstStyle/>
        <a:p>
          <a:endParaRPr lang="ru-RU"/>
        </a:p>
      </dgm:t>
    </dgm:pt>
    <dgm:pt modelId="{9CAB3AE8-8E84-4FE8-B210-31FFCBCC47DF}" type="sibTrans" cxnId="{72464910-2444-43F8-A6C4-466D0D7BC151}">
      <dgm:prSet/>
      <dgm:spPr/>
      <dgm:t>
        <a:bodyPr/>
        <a:lstStyle/>
        <a:p>
          <a:endParaRPr lang="ru-RU"/>
        </a:p>
      </dgm:t>
    </dgm:pt>
    <dgm:pt modelId="{7D4AA147-CC1F-4A6D-B88B-88A7B1FDE85E}" type="pres">
      <dgm:prSet presAssocID="{F7573201-2125-4A8C-86AB-383824DC428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AB688-A3A8-4718-BC66-8F1508B61EE1}" type="pres">
      <dgm:prSet presAssocID="{FEAFCA62-9585-45C9-B122-697DCCAC99AF}" presName="circle1" presStyleLbl="node1" presStyleIdx="0" presStyleCnt="3" custLinFactNeighborX="-22222"/>
      <dgm:spPr/>
    </dgm:pt>
    <dgm:pt modelId="{F4E3DC81-AB02-44CD-9436-B8053393D2B7}" type="pres">
      <dgm:prSet presAssocID="{FEAFCA62-9585-45C9-B122-697DCCAC99AF}" presName="space" presStyleCnt="0"/>
      <dgm:spPr/>
    </dgm:pt>
    <dgm:pt modelId="{FB68ADFD-FE58-4075-9EAD-036AF50979A7}" type="pres">
      <dgm:prSet presAssocID="{FEAFCA62-9585-45C9-B122-697DCCAC99AF}" presName="rect1" presStyleLbl="alignAcc1" presStyleIdx="0" presStyleCnt="3" custScaleX="105138" custLinFactNeighborX="-3558" custLinFactNeighborY="-2778"/>
      <dgm:spPr/>
      <dgm:t>
        <a:bodyPr/>
        <a:lstStyle/>
        <a:p>
          <a:endParaRPr lang="ru-RU"/>
        </a:p>
      </dgm:t>
    </dgm:pt>
    <dgm:pt modelId="{6C79ED71-CDCA-4A4F-BCEC-4EFA2CE78F00}" type="pres">
      <dgm:prSet presAssocID="{5A7C226B-B133-4FF1-87BB-65E1EE721DD7}" presName="vertSpace2" presStyleLbl="node1" presStyleIdx="0" presStyleCnt="3"/>
      <dgm:spPr/>
    </dgm:pt>
    <dgm:pt modelId="{8495FF05-F443-495C-8289-035648839BB6}" type="pres">
      <dgm:prSet presAssocID="{5A7C226B-B133-4FF1-87BB-65E1EE721DD7}" presName="circle2" presStyleLbl="node1" presStyleIdx="1" presStyleCnt="3"/>
      <dgm:spPr/>
    </dgm:pt>
    <dgm:pt modelId="{19265E3B-D54C-4B2B-955B-6B9BF87D7082}" type="pres">
      <dgm:prSet presAssocID="{5A7C226B-B133-4FF1-87BB-65E1EE721DD7}" presName="rect2" presStyleLbl="alignAcc1" presStyleIdx="1" presStyleCnt="3" custScaleX="136363" custScaleY="89166" custLinFactNeighborX="-9091" custLinFactNeighborY="-3419"/>
      <dgm:spPr/>
      <dgm:t>
        <a:bodyPr/>
        <a:lstStyle/>
        <a:p>
          <a:endParaRPr lang="ru-RU"/>
        </a:p>
      </dgm:t>
    </dgm:pt>
    <dgm:pt modelId="{68404916-2BDE-48C3-A8E0-8A762C7F8023}" type="pres">
      <dgm:prSet presAssocID="{BF28FA9B-B602-4AB9-82F7-D34E037883AA}" presName="vertSpace3" presStyleLbl="node1" presStyleIdx="1" presStyleCnt="3"/>
      <dgm:spPr/>
    </dgm:pt>
    <dgm:pt modelId="{0A422FDF-2017-43E0-A1A9-6BC4D9FC2216}" type="pres">
      <dgm:prSet presAssocID="{BF28FA9B-B602-4AB9-82F7-D34E037883AA}" presName="circle3" presStyleLbl="node1" presStyleIdx="2" presStyleCnt="3"/>
      <dgm:spPr/>
    </dgm:pt>
    <dgm:pt modelId="{BF468914-B8FF-454B-B38A-95D12EEB4FC1}" type="pres">
      <dgm:prSet presAssocID="{BF28FA9B-B602-4AB9-82F7-D34E037883AA}" presName="rect3" presStyleLbl="alignAcc1" presStyleIdx="2" presStyleCnt="3" custScaleX="122529" custScaleY="110000" custLinFactNeighborX="0" custLinFactNeighborY="-28333"/>
      <dgm:spPr/>
      <dgm:t>
        <a:bodyPr/>
        <a:lstStyle/>
        <a:p>
          <a:endParaRPr lang="ru-RU"/>
        </a:p>
      </dgm:t>
    </dgm:pt>
    <dgm:pt modelId="{834037F0-5DCF-48B7-A467-B9A329F2BAC0}" type="pres">
      <dgm:prSet presAssocID="{FEAFCA62-9585-45C9-B122-697DCCAC99A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AD8AC-94C8-4D18-A70F-F3E8F24C2A42}" type="pres">
      <dgm:prSet presAssocID="{FEAFCA62-9585-45C9-B122-697DCCAC99AF}" presName="rect1ChTx" presStyleLbl="alignAcc1" presStyleIdx="2" presStyleCnt="3" custScaleX="13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8F8F7-AE2C-4694-80ED-3BEE2AAC8805}" type="pres">
      <dgm:prSet presAssocID="{5A7C226B-B133-4FF1-87BB-65E1EE721DD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79834-F609-4181-97A7-CA2B62A3527F}" type="pres">
      <dgm:prSet presAssocID="{5A7C226B-B133-4FF1-87BB-65E1EE721DD7}" presName="rect2ChTx" presStyleLbl="alignAcc1" presStyleIdx="2" presStyleCnt="3" custScaleX="154546" custLinFactNeighborY="-16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EDD68-AB70-4AB3-B7F7-2A74A5BDEFB9}" type="pres">
      <dgm:prSet presAssocID="{BF28FA9B-B602-4AB9-82F7-D34E037883A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C3A66-8271-4C4E-8508-4B5E25A64E2C}" type="pres">
      <dgm:prSet presAssocID="{BF28FA9B-B602-4AB9-82F7-D34E037883AA}" presName="rect3ChTx" presStyleLbl="alignAcc1" presStyleIdx="2" presStyleCnt="3" custAng="0" custScaleX="145454" custScaleY="100000" custLinFactNeighborX="-4546" custLinFactNeighborY="-14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54784-F3BA-445E-84EB-C3948EBCE9CD}" type="presOf" srcId="{5A7C226B-B133-4FF1-87BB-65E1EE721DD7}" destId="{6F48F8F7-AE2C-4694-80ED-3BEE2AAC8805}" srcOrd="1" destOrd="0" presId="urn:microsoft.com/office/officeart/2005/8/layout/target3"/>
    <dgm:cxn modelId="{A933F78E-16D6-4CC8-A25F-3ED3ED706433}" srcId="{F7573201-2125-4A8C-86AB-383824DC4280}" destId="{5A7C226B-B133-4FF1-87BB-65E1EE721DD7}" srcOrd="1" destOrd="0" parTransId="{A361D5C7-E925-43C4-A837-81E27242222E}" sibTransId="{3C657924-159B-44F4-8ED4-BD9EF41A8721}"/>
    <dgm:cxn modelId="{90F84909-A55B-4F6C-B10B-B200CB38E9EA}" srcId="{F7573201-2125-4A8C-86AB-383824DC4280}" destId="{BF28FA9B-B602-4AB9-82F7-D34E037883AA}" srcOrd="2" destOrd="0" parTransId="{7304AC07-5E79-4DE1-AD14-CA55B2807B9C}" sibTransId="{12D84BED-B3AD-46CE-A97C-39691A7C5F2E}"/>
    <dgm:cxn modelId="{3FAB694C-DCEF-41C1-80B6-E882D09352CA}" type="presOf" srcId="{B60E5646-D934-4A8A-8E5C-B1B665074707}" destId="{CFCAD8AC-94C8-4D18-A70F-F3E8F24C2A42}" srcOrd="0" destOrd="0" presId="urn:microsoft.com/office/officeart/2005/8/layout/target3"/>
    <dgm:cxn modelId="{13A364C7-C65F-44A3-916C-AADCCCC0B937}" srcId="{5A7C226B-B133-4FF1-87BB-65E1EE721DD7}" destId="{65F7375F-2BF6-4AFA-8C7A-1264C562F5D9}" srcOrd="0" destOrd="0" parTransId="{BC552810-4401-41E0-BFD0-8F2E97212826}" sibTransId="{F09FCFE7-974A-4F03-9EEF-250A4CE60843}"/>
    <dgm:cxn modelId="{44C6BD1C-CAD1-4EAE-BE7B-9F3D094D25FE}" type="presOf" srcId="{FEAFCA62-9585-45C9-B122-697DCCAC99AF}" destId="{FB68ADFD-FE58-4075-9EAD-036AF50979A7}" srcOrd="0" destOrd="0" presId="urn:microsoft.com/office/officeart/2005/8/layout/target3"/>
    <dgm:cxn modelId="{85C18CE0-4E3A-459C-8825-7FFD5840ADFD}" srcId="{BF28FA9B-B602-4AB9-82F7-D34E037883AA}" destId="{806D6587-A93D-4725-B3E9-FEE972F73780}" srcOrd="0" destOrd="0" parTransId="{F2FF673D-F856-43EB-A0A3-0C285B299ABA}" sibTransId="{25C58C22-AABF-415C-87A0-54554AC67B95}"/>
    <dgm:cxn modelId="{BEFC2C71-0E71-4315-A8D0-354B4013649B}" type="presOf" srcId="{806D6587-A93D-4725-B3E9-FEE972F73780}" destId="{5A7C3A66-8271-4C4E-8508-4B5E25A64E2C}" srcOrd="0" destOrd="0" presId="urn:microsoft.com/office/officeart/2005/8/layout/target3"/>
    <dgm:cxn modelId="{DF39CC66-5102-42DD-A773-5CBA1B920E39}" srcId="{FEAFCA62-9585-45C9-B122-697DCCAC99AF}" destId="{E54DE4E9-AF2F-4EDD-B7F6-E46D6D7A6DF7}" srcOrd="1" destOrd="0" parTransId="{19A992F4-B14C-4113-9D07-84CCFDD78299}" sibTransId="{C7507252-A180-48BF-9D16-D5526E1419B9}"/>
    <dgm:cxn modelId="{BFA64101-2E61-492A-A306-00369CD48902}" type="presOf" srcId="{FEAFCA62-9585-45C9-B122-697DCCAC99AF}" destId="{834037F0-5DCF-48B7-A467-B9A329F2BAC0}" srcOrd="1" destOrd="0" presId="urn:microsoft.com/office/officeart/2005/8/layout/target3"/>
    <dgm:cxn modelId="{72464910-2444-43F8-A6C4-466D0D7BC151}" srcId="{FEAFCA62-9585-45C9-B122-697DCCAC99AF}" destId="{B60E5646-D934-4A8A-8E5C-B1B665074707}" srcOrd="0" destOrd="0" parTransId="{23A55BAC-8339-4D8B-9C09-B203A6FFA194}" sibTransId="{9CAB3AE8-8E84-4FE8-B210-31FFCBCC47DF}"/>
    <dgm:cxn modelId="{6AD94A99-A276-41DF-A1CC-6F0D0341DB80}" type="presOf" srcId="{E54DE4E9-AF2F-4EDD-B7F6-E46D6D7A6DF7}" destId="{CFCAD8AC-94C8-4D18-A70F-F3E8F24C2A42}" srcOrd="0" destOrd="1" presId="urn:microsoft.com/office/officeart/2005/8/layout/target3"/>
    <dgm:cxn modelId="{3C9B0BB0-AFA1-4A1B-A998-C51786B1E61E}" type="presOf" srcId="{C9D9A65D-32FF-482E-848C-7386FBA1BD5A}" destId="{5A7C3A66-8271-4C4E-8508-4B5E25A64E2C}" srcOrd="0" destOrd="1" presId="urn:microsoft.com/office/officeart/2005/8/layout/target3"/>
    <dgm:cxn modelId="{65CD2B1C-CC80-4C64-81E2-B061F3192406}" type="presOf" srcId="{BF28FA9B-B602-4AB9-82F7-D34E037883AA}" destId="{BF468914-B8FF-454B-B38A-95D12EEB4FC1}" srcOrd="0" destOrd="0" presId="urn:microsoft.com/office/officeart/2005/8/layout/target3"/>
    <dgm:cxn modelId="{F539DB91-8ABF-47DC-A622-3C7BE5A5057B}" type="presOf" srcId="{F7573201-2125-4A8C-86AB-383824DC4280}" destId="{7D4AA147-CC1F-4A6D-B88B-88A7B1FDE85E}" srcOrd="0" destOrd="0" presId="urn:microsoft.com/office/officeart/2005/8/layout/target3"/>
    <dgm:cxn modelId="{67C4FC25-4D9A-49E1-BE20-FD8EF26AB247}" type="presOf" srcId="{65F7375F-2BF6-4AFA-8C7A-1264C562F5D9}" destId="{26679834-F609-4181-97A7-CA2B62A3527F}" srcOrd="0" destOrd="0" presId="urn:microsoft.com/office/officeart/2005/8/layout/target3"/>
    <dgm:cxn modelId="{D3014742-4DD8-4B24-B3FB-8995CC2D1750}" srcId="{F7573201-2125-4A8C-86AB-383824DC4280}" destId="{FEAFCA62-9585-45C9-B122-697DCCAC99AF}" srcOrd="0" destOrd="0" parTransId="{C9AB1D6D-1480-4159-AB51-0FE88A872F2A}" sibTransId="{90E4A510-66B4-45D7-8F3D-2B3DB8F02850}"/>
    <dgm:cxn modelId="{5E876EF4-B7DF-4A82-9C16-51A086CF2CE8}" type="presOf" srcId="{5A7C226B-B133-4FF1-87BB-65E1EE721DD7}" destId="{19265E3B-D54C-4B2B-955B-6B9BF87D7082}" srcOrd="0" destOrd="0" presId="urn:microsoft.com/office/officeart/2005/8/layout/target3"/>
    <dgm:cxn modelId="{C42A2A20-46E2-4AC3-B417-F3AA463F9AC1}" srcId="{BF28FA9B-B602-4AB9-82F7-D34E037883AA}" destId="{C9D9A65D-32FF-482E-848C-7386FBA1BD5A}" srcOrd="1" destOrd="0" parTransId="{6E98AE6C-CA40-4E45-8D57-6FFBE9372FAC}" sibTransId="{DFC3AF35-620E-4660-BFC5-8086E7E9A38C}"/>
    <dgm:cxn modelId="{9C2E7189-6467-473F-88B9-72F3F68FD1F9}" type="presOf" srcId="{BF28FA9B-B602-4AB9-82F7-D34E037883AA}" destId="{9D1EDD68-AB70-4AB3-B7F7-2A74A5BDEFB9}" srcOrd="1" destOrd="0" presId="urn:microsoft.com/office/officeart/2005/8/layout/target3"/>
    <dgm:cxn modelId="{E02458D8-697A-4A99-B965-74B64F028281}" type="presParOf" srcId="{7D4AA147-CC1F-4A6D-B88B-88A7B1FDE85E}" destId="{5B5AB688-A3A8-4718-BC66-8F1508B61EE1}" srcOrd="0" destOrd="0" presId="urn:microsoft.com/office/officeart/2005/8/layout/target3"/>
    <dgm:cxn modelId="{C97C74F2-74D0-4F7F-92D1-16C05F8861DF}" type="presParOf" srcId="{7D4AA147-CC1F-4A6D-B88B-88A7B1FDE85E}" destId="{F4E3DC81-AB02-44CD-9436-B8053393D2B7}" srcOrd="1" destOrd="0" presId="urn:microsoft.com/office/officeart/2005/8/layout/target3"/>
    <dgm:cxn modelId="{7520A060-F037-47B4-868C-BF1460E69ADA}" type="presParOf" srcId="{7D4AA147-CC1F-4A6D-B88B-88A7B1FDE85E}" destId="{FB68ADFD-FE58-4075-9EAD-036AF50979A7}" srcOrd="2" destOrd="0" presId="urn:microsoft.com/office/officeart/2005/8/layout/target3"/>
    <dgm:cxn modelId="{307F53F2-ADE5-46EC-8C40-A7D6E4011B1D}" type="presParOf" srcId="{7D4AA147-CC1F-4A6D-B88B-88A7B1FDE85E}" destId="{6C79ED71-CDCA-4A4F-BCEC-4EFA2CE78F00}" srcOrd="3" destOrd="0" presId="urn:microsoft.com/office/officeart/2005/8/layout/target3"/>
    <dgm:cxn modelId="{9F1E526A-2DF6-4D90-B4B3-12B38F0BE898}" type="presParOf" srcId="{7D4AA147-CC1F-4A6D-B88B-88A7B1FDE85E}" destId="{8495FF05-F443-495C-8289-035648839BB6}" srcOrd="4" destOrd="0" presId="urn:microsoft.com/office/officeart/2005/8/layout/target3"/>
    <dgm:cxn modelId="{5FB5E3B6-CDA7-43E1-80B3-7DCB87CCA9DE}" type="presParOf" srcId="{7D4AA147-CC1F-4A6D-B88B-88A7B1FDE85E}" destId="{19265E3B-D54C-4B2B-955B-6B9BF87D7082}" srcOrd="5" destOrd="0" presId="urn:microsoft.com/office/officeart/2005/8/layout/target3"/>
    <dgm:cxn modelId="{64D94CE7-AD24-4FE2-8A46-01CD1E19AD70}" type="presParOf" srcId="{7D4AA147-CC1F-4A6D-B88B-88A7B1FDE85E}" destId="{68404916-2BDE-48C3-A8E0-8A762C7F8023}" srcOrd="6" destOrd="0" presId="urn:microsoft.com/office/officeart/2005/8/layout/target3"/>
    <dgm:cxn modelId="{A95FABA1-1926-419F-89DF-FA845D116D89}" type="presParOf" srcId="{7D4AA147-CC1F-4A6D-B88B-88A7B1FDE85E}" destId="{0A422FDF-2017-43E0-A1A9-6BC4D9FC2216}" srcOrd="7" destOrd="0" presId="urn:microsoft.com/office/officeart/2005/8/layout/target3"/>
    <dgm:cxn modelId="{DFD27008-C996-47AD-BD7A-C0C177BC6DFF}" type="presParOf" srcId="{7D4AA147-CC1F-4A6D-B88B-88A7B1FDE85E}" destId="{BF468914-B8FF-454B-B38A-95D12EEB4FC1}" srcOrd="8" destOrd="0" presId="urn:microsoft.com/office/officeart/2005/8/layout/target3"/>
    <dgm:cxn modelId="{9EC4771C-5434-41BE-A03E-A4D4DDD63EA8}" type="presParOf" srcId="{7D4AA147-CC1F-4A6D-B88B-88A7B1FDE85E}" destId="{834037F0-5DCF-48B7-A467-B9A329F2BAC0}" srcOrd="9" destOrd="0" presId="urn:microsoft.com/office/officeart/2005/8/layout/target3"/>
    <dgm:cxn modelId="{49BA229F-7A88-4B3E-979C-BD07EB5A93C3}" type="presParOf" srcId="{7D4AA147-CC1F-4A6D-B88B-88A7B1FDE85E}" destId="{CFCAD8AC-94C8-4D18-A70F-F3E8F24C2A42}" srcOrd="10" destOrd="0" presId="urn:microsoft.com/office/officeart/2005/8/layout/target3"/>
    <dgm:cxn modelId="{E1F04C5A-7DD6-4AA3-8590-94531229E578}" type="presParOf" srcId="{7D4AA147-CC1F-4A6D-B88B-88A7B1FDE85E}" destId="{6F48F8F7-AE2C-4694-80ED-3BEE2AAC8805}" srcOrd="11" destOrd="0" presId="urn:microsoft.com/office/officeart/2005/8/layout/target3"/>
    <dgm:cxn modelId="{8B1180B8-11EC-47F0-9C21-F56EEE463675}" type="presParOf" srcId="{7D4AA147-CC1F-4A6D-B88B-88A7B1FDE85E}" destId="{26679834-F609-4181-97A7-CA2B62A3527F}" srcOrd="12" destOrd="0" presId="urn:microsoft.com/office/officeart/2005/8/layout/target3"/>
    <dgm:cxn modelId="{77707CB1-646A-4B9D-9BE2-8F9F561C3499}" type="presParOf" srcId="{7D4AA147-CC1F-4A6D-B88B-88A7B1FDE85E}" destId="{9D1EDD68-AB70-4AB3-B7F7-2A74A5BDEFB9}" srcOrd="13" destOrd="0" presId="urn:microsoft.com/office/officeart/2005/8/layout/target3"/>
    <dgm:cxn modelId="{02E1CD6D-C9D7-405D-9F84-3CAD5F18A896}" type="presParOf" srcId="{7D4AA147-CC1F-4A6D-B88B-88A7B1FDE85E}" destId="{5A7C3A66-8271-4C4E-8508-4B5E25A64E2C}" srcOrd="14" destOrd="0" presId="urn:microsoft.com/office/officeart/2005/8/layout/targe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C5B7C2-BFA7-4253-994E-DC591552635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08B7AF6-A3BC-4206-9CEA-C5E79B99642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 smtClean="0"/>
            <a:t>Транспортні засоби</a:t>
          </a:r>
        </a:p>
        <a:p>
          <a:r>
            <a:rPr lang="uk-UA" sz="1600" b="1" dirty="0" smtClean="0"/>
            <a:t> спеціальні – 28 од.</a:t>
          </a:r>
          <a:endParaRPr lang="uk-UA" sz="1600" b="1" dirty="0"/>
        </a:p>
      </dgm:t>
    </dgm:pt>
    <dgm:pt modelId="{9B570747-1757-4FF5-914A-1E21EEE85909}" type="parTrans" cxnId="{BECF3012-47E8-440E-8D08-3219F73330A3}">
      <dgm:prSet/>
      <dgm:spPr/>
      <dgm:t>
        <a:bodyPr/>
        <a:lstStyle/>
        <a:p>
          <a:endParaRPr lang="uk-UA"/>
        </a:p>
      </dgm:t>
    </dgm:pt>
    <dgm:pt modelId="{6DDCAAE7-E2D5-40DB-BFD7-634E41C16F70}" type="sibTrans" cxnId="{BECF3012-47E8-440E-8D08-3219F73330A3}">
      <dgm:prSet/>
      <dgm:spPr/>
      <dgm:t>
        <a:bodyPr/>
        <a:lstStyle/>
        <a:p>
          <a:endParaRPr lang="uk-UA"/>
        </a:p>
      </dgm:t>
    </dgm:pt>
    <dgm:pt modelId="{EFB3697B-3A8D-4576-A8C0-3DAF7EC7509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Навантажувачі – 5 од.</a:t>
          </a:r>
          <a:endParaRPr lang="uk-UA" sz="1400" b="1" dirty="0"/>
        </a:p>
      </dgm:t>
    </dgm:pt>
    <dgm:pt modelId="{56F43E3B-34DC-402D-96A1-491245D12A88}" type="parTrans" cxnId="{B9F4DECB-39DB-4E85-A6EE-7B6A44FE235F}">
      <dgm:prSet/>
      <dgm:spPr/>
      <dgm:t>
        <a:bodyPr/>
        <a:lstStyle/>
        <a:p>
          <a:endParaRPr lang="uk-UA"/>
        </a:p>
      </dgm:t>
    </dgm:pt>
    <dgm:pt modelId="{7F55F365-26BC-4717-A125-63441B9AE9CC}" type="sibTrans" cxnId="{B9F4DECB-39DB-4E85-A6EE-7B6A44FE235F}">
      <dgm:prSet/>
      <dgm:spPr/>
      <dgm:t>
        <a:bodyPr/>
        <a:lstStyle/>
        <a:p>
          <a:endParaRPr lang="uk-UA"/>
        </a:p>
      </dgm:t>
    </dgm:pt>
    <dgm:pt modelId="{2B69FB91-B70C-4825-AB3F-A1803110A28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Трактори – 11 од.</a:t>
          </a:r>
          <a:endParaRPr lang="uk-UA" sz="1400" b="1" dirty="0"/>
        </a:p>
      </dgm:t>
    </dgm:pt>
    <dgm:pt modelId="{35A84715-1251-4321-8498-3D78E77E7716}" type="parTrans" cxnId="{3F50B062-37EE-4E50-AC91-B28F35FA2EAD}">
      <dgm:prSet/>
      <dgm:spPr/>
      <dgm:t>
        <a:bodyPr/>
        <a:lstStyle/>
        <a:p>
          <a:endParaRPr lang="uk-UA"/>
        </a:p>
      </dgm:t>
    </dgm:pt>
    <dgm:pt modelId="{F2E754DF-161B-40B1-9086-0B95726B7247}" type="sibTrans" cxnId="{3F50B062-37EE-4E50-AC91-B28F35FA2EAD}">
      <dgm:prSet/>
      <dgm:spPr/>
      <dgm:t>
        <a:bodyPr/>
        <a:lstStyle/>
        <a:p>
          <a:endParaRPr lang="uk-UA"/>
        </a:p>
      </dgm:t>
    </dgm:pt>
    <dgm:pt modelId="{F043E87F-3510-4A3D-907F-B6E6AB79095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500" b="1" dirty="0" smtClean="0"/>
            <a:t>Мала механізація – 6 од.</a:t>
          </a:r>
          <a:endParaRPr lang="uk-UA" sz="1500" b="1" dirty="0"/>
        </a:p>
      </dgm:t>
    </dgm:pt>
    <dgm:pt modelId="{B868B064-94F0-44AE-9DF9-3ADAFAAA3AE4}" type="parTrans" cxnId="{951A9B1F-305E-4CA4-9694-F9A5B77450B9}">
      <dgm:prSet/>
      <dgm:spPr/>
      <dgm:t>
        <a:bodyPr/>
        <a:lstStyle/>
        <a:p>
          <a:endParaRPr lang="uk-UA"/>
        </a:p>
      </dgm:t>
    </dgm:pt>
    <dgm:pt modelId="{F946654B-F9E0-4DB9-BB72-FFE66706549B}" type="sibTrans" cxnId="{951A9B1F-305E-4CA4-9694-F9A5B77450B9}">
      <dgm:prSet/>
      <dgm:spPr/>
      <dgm:t>
        <a:bodyPr/>
        <a:lstStyle/>
        <a:p>
          <a:endParaRPr lang="uk-UA"/>
        </a:p>
      </dgm:t>
    </dgm:pt>
    <dgm:pt modelId="{A48C0DFE-AD56-416B-87DB-D5048F89C5F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 smtClean="0"/>
            <a:t>Дорожні машини та механізми – 23 од.</a:t>
          </a:r>
          <a:endParaRPr lang="uk-UA" sz="1600" b="1" dirty="0"/>
        </a:p>
      </dgm:t>
    </dgm:pt>
    <dgm:pt modelId="{69FED46A-8929-4B45-BC5D-FCCDAA54CD70}" type="parTrans" cxnId="{48B2E14B-EBFC-44AD-B417-7E41B7869E3A}">
      <dgm:prSet/>
      <dgm:spPr/>
      <dgm:t>
        <a:bodyPr/>
        <a:lstStyle/>
        <a:p>
          <a:endParaRPr lang="uk-UA"/>
        </a:p>
      </dgm:t>
    </dgm:pt>
    <dgm:pt modelId="{4C291A80-4B07-4A0F-800D-A75F314E9EC6}" type="sibTrans" cxnId="{48B2E14B-EBFC-44AD-B417-7E41B7869E3A}">
      <dgm:prSet/>
      <dgm:spPr/>
      <dgm:t>
        <a:bodyPr/>
        <a:lstStyle/>
        <a:p>
          <a:endParaRPr lang="uk-UA"/>
        </a:p>
      </dgm:t>
    </dgm:pt>
    <dgm:pt modelId="{82DF89F5-1B99-40A6-960D-DF6A5464FCE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err="1" smtClean="0"/>
            <a:t>Мотокотки</a:t>
          </a:r>
          <a:r>
            <a:rPr lang="uk-UA" sz="1400" b="1" dirty="0" smtClean="0"/>
            <a:t> – 3 од.</a:t>
          </a:r>
          <a:endParaRPr lang="uk-UA" sz="1400" b="1" dirty="0"/>
        </a:p>
      </dgm:t>
    </dgm:pt>
    <dgm:pt modelId="{6FAEA387-6388-4464-B1EE-B05F5FFF8C15}" type="parTrans" cxnId="{3E51A09B-1DBA-4DF7-9932-89D024B87972}">
      <dgm:prSet/>
      <dgm:spPr/>
      <dgm:t>
        <a:bodyPr/>
        <a:lstStyle/>
        <a:p>
          <a:endParaRPr lang="uk-UA"/>
        </a:p>
      </dgm:t>
    </dgm:pt>
    <dgm:pt modelId="{BCEE7833-61E4-4E69-9920-6BA837D7950B}" type="sibTrans" cxnId="{3E51A09B-1DBA-4DF7-9932-89D024B87972}">
      <dgm:prSet/>
      <dgm:spPr/>
      <dgm:t>
        <a:bodyPr/>
        <a:lstStyle/>
        <a:p>
          <a:endParaRPr lang="uk-UA"/>
        </a:p>
      </dgm:t>
    </dgm:pt>
    <dgm:pt modelId="{5B84DAB7-BB69-4609-BCD4-A295F032C03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dirty="0" smtClean="0"/>
            <a:t>Транспортні засоби </a:t>
          </a:r>
        </a:p>
        <a:p>
          <a:r>
            <a:rPr lang="uk-UA" sz="1600" b="1" dirty="0" smtClean="0"/>
            <a:t>не спеціальні – 20 од.</a:t>
          </a:r>
          <a:endParaRPr lang="uk-UA" sz="1600" b="1" dirty="0"/>
        </a:p>
      </dgm:t>
    </dgm:pt>
    <dgm:pt modelId="{CBBA44DF-9463-4124-A30C-03F94FDACE2D}" type="parTrans" cxnId="{B1F87261-7FA8-4AFA-BE57-3CAC1BE1398D}">
      <dgm:prSet/>
      <dgm:spPr/>
      <dgm:t>
        <a:bodyPr/>
        <a:lstStyle/>
        <a:p>
          <a:endParaRPr lang="uk-UA"/>
        </a:p>
      </dgm:t>
    </dgm:pt>
    <dgm:pt modelId="{9B61A9FE-709C-4CFA-927E-EB4674096B0A}" type="sibTrans" cxnId="{B1F87261-7FA8-4AFA-BE57-3CAC1BE1398D}">
      <dgm:prSet/>
      <dgm:spPr/>
      <dgm:t>
        <a:bodyPr/>
        <a:lstStyle/>
        <a:p>
          <a:endParaRPr lang="uk-UA"/>
        </a:p>
      </dgm:t>
    </dgm:pt>
    <dgm:pt modelId="{B6257147-7FCD-442B-BED8-C61F43DCA32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Вантажні – 6 од.</a:t>
          </a:r>
          <a:endParaRPr lang="uk-UA" sz="1400" b="1" dirty="0"/>
        </a:p>
      </dgm:t>
    </dgm:pt>
    <dgm:pt modelId="{B0710832-B51B-4081-8121-B1FE6E618636}" type="parTrans" cxnId="{3D5EDBFF-AAA7-48E3-919C-EC1967A816C1}">
      <dgm:prSet/>
      <dgm:spPr/>
      <dgm:t>
        <a:bodyPr/>
        <a:lstStyle/>
        <a:p>
          <a:endParaRPr lang="uk-UA"/>
        </a:p>
      </dgm:t>
    </dgm:pt>
    <dgm:pt modelId="{44C15D50-4DAF-44BE-AE25-7244B6F91CF3}" type="sibTrans" cxnId="{3D5EDBFF-AAA7-48E3-919C-EC1967A816C1}">
      <dgm:prSet/>
      <dgm:spPr/>
      <dgm:t>
        <a:bodyPr/>
        <a:lstStyle/>
        <a:p>
          <a:endParaRPr lang="uk-UA"/>
        </a:p>
      </dgm:t>
    </dgm:pt>
    <dgm:pt modelId="{09DBCD32-8C36-44CF-B36C-5A6C729DA1B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Автобуси – 1 од.</a:t>
          </a:r>
          <a:endParaRPr lang="uk-UA" sz="1400" b="1" dirty="0"/>
        </a:p>
      </dgm:t>
    </dgm:pt>
    <dgm:pt modelId="{6A807ED0-A163-499B-BD0A-A3F2CCCD748D}" type="parTrans" cxnId="{32726AC9-2B4F-4CD0-A4B8-F6FCCA2047CD}">
      <dgm:prSet/>
      <dgm:spPr/>
      <dgm:t>
        <a:bodyPr/>
        <a:lstStyle/>
        <a:p>
          <a:endParaRPr lang="uk-UA"/>
        </a:p>
      </dgm:t>
    </dgm:pt>
    <dgm:pt modelId="{15136B94-2DA9-4598-AD05-6DF3738749D0}" type="sibTrans" cxnId="{32726AC9-2B4F-4CD0-A4B8-F6FCCA2047CD}">
      <dgm:prSet/>
      <dgm:spPr/>
      <dgm:t>
        <a:bodyPr/>
        <a:lstStyle/>
        <a:p>
          <a:endParaRPr lang="uk-UA"/>
        </a:p>
      </dgm:t>
    </dgm:pt>
    <dgm:pt modelId="{12392DB5-8EE9-4452-AFD6-4EA8EAF7DD2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err="1" smtClean="0"/>
            <a:t>Солерозкидувачі</a:t>
          </a:r>
          <a:r>
            <a:rPr lang="uk-UA" sz="1400" b="1" dirty="0" smtClean="0"/>
            <a:t> </a:t>
          </a:r>
        </a:p>
        <a:p>
          <a:r>
            <a:rPr lang="uk-UA" sz="1400" b="1" dirty="0" smtClean="0"/>
            <a:t>– 10 од.</a:t>
          </a:r>
          <a:endParaRPr lang="uk-UA" sz="1400" b="1" dirty="0"/>
        </a:p>
      </dgm:t>
    </dgm:pt>
    <dgm:pt modelId="{DD0A5E44-4D12-42EF-8677-0504C6FF1CE0}" type="parTrans" cxnId="{AFAE1CB8-E8F8-43BB-A315-D236C2886A75}">
      <dgm:prSet/>
      <dgm:spPr/>
      <dgm:t>
        <a:bodyPr/>
        <a:lstStyle/>
        <a:p>
          <a:endParaRPr lang="uk-UA"/>
        </a:p>
      </dgm:t>
    </dgm:pt>
    <dgm:pt modelId="{D477ED87-AA81-4248-8918-B6D40FFEA1D7}" type="sibTrans" cxnId="{AFAE1CB8-E8F8-43BB-A315-D236C2886A75}">
      <dgm:prSet/>
      <dgm:spPr/>
      <dgm:t>
        <a:bodyPr/>
        <a:lstStyle/>
        <a:p>
          <a:endParaRPr lang="uk-UA"/>
        </a:p>
      </dgm:t>
    </dgm:pt>
    <dgm:pt modelId="{846131D5-D99A-402B-808F-C426AB2F2C5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Сміттєвози – 1 од.</a:t>
          </a:r>
          <a:endParaRPr lang="uk-UA" sz="1400" b="1" dirty="0"/>
        </a:p>
      </dgm:t>
    </dgm:pt>
    <dgm:pt modelId="{03F19392-A3B4-4EBC-8C0B-357FA3E9F824}" type="parTrans" cxnId="{A9F874EB-1369-43AD-AB8A-BBC4C9BB9560}">
      <dgm:prSet/>
      <dgm:spPr/>
      <dgm:t>
        <a:bodyPr/>
        <a:lstStyle/>
        <a:p>
          <a:endParaRPr lang="uk-UA"/>
        </a:p>
      </dgm:t>
    </dgm:pt>
    <dgm:pt modelId="{BE6A9D2A-376F-44D8-B9C2-E35553959B1A}" type="sibTrans" cxnId="{A9F874EB-1369-43AD-AB8A-BBC4C9BB9560}">
      <dgm:prSet/>
      <dgm:spPr/>
      <dgm:t>
        <a:bodyPr/>
        <a:lstStyle/>
        <a:p>
          <a:endParaRPr lang="uk-UA"/>
        </a:p>
      </dgm:t>
    </dgm:pt>
    <dgm:pt modelId="{D44B7485-79DF-4853-97B5-F7FF2843942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err="1" smtClean="0"/>
            <a:t>Підмітально-прибиральна</a:t>
          </a:r>
          <a:r>
            <a:rPr lang="uk-UA" sz="1400" b="1" dirty="0" smtClean="0"/>
            <a:t> – 7 од.</a:t>
          </a:r>
          <a:endParaRPr lang="uk-UA" sz="1400" b="1" dirty="0"/>
        </a:p>
      </dgm:t>
    </dgm:pt>
    <dgm:pt modelId="{FFE8E945-D479-417A-A459-1CC61C4AE785}" type="parTrans" cxnId="{C356993B-BE40-4A7A-AD7D-399DE6BBD9D7}">
      <dgm:prSet/>
      <dgm:spPr/>
      <dgm:t>
        <a:bodyPr/>
        <a:lstStyle/>
        <a:p>
          <a:endParaRPr lang="uk-UA"/>
        </a:p>
      </dgm:t>
    </dgm:pt>
    <dgm:pt modelId="{55416DD5-166A-4A18-9AE8-92D4F9175F81}" type="sibTrans" cxnId="{C356993B-BE40-4A7A-AD7D-399DE6BBD9D7}">
      <dgm:prSet/>
      <dgm:spPr/>
      <dgm:t>
        <a:bodyPr/>
        <a:lstStyle/>
        <a:p>
          <a:endParaRPr lang="uk-UA"/>
        </a:p>
      </dgm:t>
    </dgm:pt>
    <dgm:pt modelId="{794F5BAE-0E91-4967-AAD7-32A63911EBE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err="1" smtClean="0"/>
            <a:t>Піскосолерозкидувачі</a:t>
          </a:r>
          <a:r>
            <a:rPr lang="uk-UA" sz="1400" b="1" dirty="0" smtClean="0"/>
            <a:t>, поливо-мийні – 9 од.</a:t>
          </a:r>
          <a:endParaRPr lang="uk-UA" sz="700" b="1" dirty="0" smtClean="0"/>
        </a:p>
      </dgm:t>
    </dgm:pt>
    <dgm:pt modelId="{7CC0EE2F-6856-4AE9-A583-ED18D1C10B2A}" type="parTrans" cxnId="{B486C60A-42EF-4966-8FA8-352D62FAF573}">
      <dgm:prSet/>
      <dgm:spPr/>
      <dgm:t>
        <a:bodyPr/>
        <a:lstStyle/>
        <a:p>
          <a:endParaRPr lang="uk-UA"/>
        </a:p>
      </dgm:t>
    </dgm:pt>
    <dgm:pt modelId="{D36311AD-0897-4BDC-BD79-8AE2A5BB115A}" type="sibTrans" cxnId="{B486C60A-42EF-4966-8FA8-352D62FAF573}">
      <dgm:prSet/>
      <dgm:spPr/>
      <dgm:t>
        <a:bodyPr/>
        <a:lstStyle/>
        <a:p>
          <a:endParaRPr lang="uk-UA"/>
        </a:p>
      </dgm:t>
    </dgm:pt>
    <dgm:pt modelId="{0EF75B89-6596-443A-AD25-3193CCAD31B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Самоскиди – 2 од</a:t>
          </a:r>
          <a:r>
            <a:rPr lang="uk-UA" sz="1400" dirty="0" smtClean="0"/>
            <a:t>.</a:t>
          </a:r>
          <a:endParaRPr lang="uk-UA" sz="1400" dirty="0"/>
        </a:p>
      </dgm:t>
    </dgm:pt>
    <dgm:pt modelId="{AA5DF25B-B6D2-42B7-AB33-E38746AD0D7D}" type="parTrans" cxnId="{A739A0F9-7E4E-45FA-AF37-65075C36C78F}">
      <dgm:prSet/>
      <dgm:spPr/>
      <dgm:t>
        <a:bodyPr/>
        <a:lstStyle/>
        <a:p>
          <a:endParaRPr lang="uk-UA"/>
        </a:p>
      </dgm:t>
    </dgm:pt>
    <dgm:pt modelId="{673D4364-096D-4122-B978-A94C2F4CB6C7}" type="sibTrans" cxnId="{A739A0F9-7E4E-45FA-AF37-65075C36C78F}">
      <dgm:prSet/>
      <dgm:spPr/>
      <dgm:t>
        <a:bodyPr/>
        <a:lstStyle/>
        <a:p>
          <a:endParaRPr lang="uk-UA"/>
        </a:p>
      </dgm:t>
    </dgm:pt>
    <dgm:pt modelId="{3F4A3CF8-22F3-412C-B7A7-F4A0B1BE585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Легкові – 4 од.</a:t>
          </a:r>
          <a:endParaRPr lang="uk-UA" sz="800" b="1" dirty="0"/>
        </a:p>
      </dgm:t>
    </dgm:pt>
    <dgm:pt modelId="{E8FE9A44-AE6E-40F0-9B0C-8E4F1602DE46}" type="parTrans" cxnId="{6B212DB3-0BF4-4CB3-84AC-43AC8B36FC00}">
      <dgm:prSet/>
      <dgm:spPr/>
      <dgm:t>
        <a:bodyPr/>
        <a:lstStyle/>
        <a:p>
          <a:endParaRPr lang="uk-UA"/>
        </a:p>
      </dgm:t>
    </dgm:pt>
    <dgm:pt modelId="{5D91CBCD-FE51-4D51-BC46-ACF0CE544EC0}" type="sibTrans" cxnId="{6B212DB3-0BF4-4CB3-84AC-43AC8B36FC00}">
      <dgm:prSet/>
      <dgm:spPr/>
      <dgm:t>
        <a:bodyPr/>
        <a:lstStyle/>
        <a:p>
          <a:endParaRPr lang="uk-UA"/>
        </a:p>
      </dgm:t>
    </dgm:pt>
    <dgm:pt modelId="{4AAC4D7D-525F-41C8-AA14-6F3CF68406C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Причепи, напівпричепи, платформи – 7 од. </a:t>
          </a:r>
          <a:endParaRPr lang="uk-UA" sz="1400" b="1" dirty="0"/>
        </a:p>
      </dgm:t>
    </dgm:pt>
    <dgm:pt modelId="{96703D4D-5F94-482A-82C6-63FE20013849}" type="parTrans" cxnId="{5BC1E089-894E-4FFC-B8BF-5E74F0D07BFB}">
      <dgm:prSet/>
      <dgm:spPr/>
      <dgm:t>
        <a:bodyPr/>
        <a:lstStyle/>
        <a:p>
          <a:endParaRPr lang="uk-UA"/>
        </a:p>
      </dgm:t>
    </dgm:pt>
    <dgm:pt modelId="{4DCB88F1-3674-413E-AD96-FBCA189316FE}" type="sibTrans" cxnId="{5BC1E089-894E-4FFC-B8BF-5E74F0D07BFB}">
      <dgm:prSet/>
      <dgm:spPr/>
      <dgm:t>
        <a:bodyPr/>
        <a:lstStyle/>
        <a:p>
          <a:endParaRPr lang="uk-UA"/>
        </a:p>
      </dgm:t>
    </dgm:pt>
    <dgm:pt modelId="{1B236E32-8B8D-475D-B6DA-B9AEAFCDF8F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err="1" smtClean="0"/>
            <a:t>Мулососи</a:t>
          </a:r>
          <a:r>
            <a:rPr lang="uk-UA" sz="1400" b="1" dirty="0" smtClean="0"/>
            <a:t> – 1 од.</a:t>
          </a:r>
          <a:endParaRPr lang="uk-UA" sz="1400" b="1" dirty="0"/>
        </a:p>
      </dgm:t>
    </dgm:pt>
    <dgm:pt modelId="{ACD6ABCB-F104-408C-9691-005C1388C6DF}" type="parTrans" cxnId="{19D5AC7E-1ED0-4863-B008-3D32304296C4}">
      <dgm:prSet/>
      <dgm:spPr/>
      <dgm:t>
        <a:bodyPr/>
        <a:lstStyle/>
        <a:p>
          <a:endParaRPr lang="uk-UA"/>
        </a:p>
      </dgm:t>
    </dgm:pt>
    <dgm:pt modelId="{E8D614F4-CA6C-4524-9380-FA0E3335006A}" type="sibTrans" cxnId="{19D5AC7E-1ED0-4863-B008-3D32304296C4}">
      <dgm:prSet/>
      <dgm:spPr/>
      <dgm:t>
        <a:bodyPr/>
        <a:lstStyle/>
        <a:p>
          <a:endParaRPr lang="uk-UA"/>
        </a:p>
      </dgm:t>
    </dgm:pt>
    <dgm:pt modelId="{B6F87D7B-FEF3-43DB-8787-6EC75FB8AF3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Компресори – 2 од.</a:t>
          </a:r>
          <a:endParaRPr lang="uk-UA" sz="1400" b="1" dirty="0"/>
        </a:p>
      </dgm:t>
    </dgm:pt>
    <dgm:pt modelId="{4065376F-7191-42B6-B923-935764616702}" type="parTrans" cxnId="{79485320-25E8-4A93-BFFC-9B8B8EB81441}">
      <dgm:prSet/>
      <dgm:spPr/>
      <dgm:t>
        <a:bodyPr/>
        <a:lstStyle/>
        <a:p>
          <a:endParaRPr lang="uk-UA"/>
        </a:p>
      </dgm:t>
    </dgm:pt>
    <dgm:pt modelId="{085D68D1-86B5-4145-8288-EB6773F79214}" type="sibTrans" cxnId="{79485320-25E8-4A93-BFFC-9B8B8EB81441}">
      <dgm:prSet/>
      <dgm:spPr/>
      <dgm:t>
        <a:bodyPr/>
        <a:lstStyle/>
        <a:p>
          <a:endParaRPr lang="uk-UA"/>
        </a:p>
      </dgm:t>
    </dgm:pt>
    <dgm:pt modelId="{DD76C967-393B-44F7-9CFB-E7351076742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Екскаватори – 1 од.</a:t>
          </a:r>
          <a:endParaRPr lang="uk-UA" sz="1400" b="1" dirty="0"/>
        </a:p>
      </dgm:t>
    </dgm:pt>
    <dgm:pt modelId="{9BF01CFA-34D8-4EB5-A06A-3C6681D3DEA2}" type="parTrans" cxnId="{14F860D4-39BD-4E0D-A5B0-8D0FC665C684}">
      <dgm:prSet/>
      <dgm:spPr/>
      <dgm:t>
        <a:bodyPr/>
        <a:lstStyle/>
        <a:p>
          <a:endParaRPr lang="uk-UA"/>
        </a:p>
      </dgm:t>
    </dgm:pt>
    <dgm:pt modelId="{0A0B0E10-80D6-4B22-BBDB-51C20297BED4}" type="sibTrans" cxnId="{14F860D4-39BD-4E0D-A5B0-8D0FC665C684}">
      <dgm:prSet/>
      <dgm:spPr/>
      <dgm:t>
        <a:bodyPr/>
        <a:lstStyle/>
        <a:p>
          <a:endParaRPr lang="uk-UA"/>
        </a:p>
      </dgm:t>
    </dgm:pt>
    <dgm:pt modelId="{E6E0E298-2425-4948-AA79-B3A365D0929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/>
            <a:t>Зварювальна техніка – 1 од.</a:t>
          </a:r>
          <a:endParaRPr lang="uk-UA" sz="1400" b="1" dirty="0"/>
        </a:p>
      </dgm:t>
    </dgm:pt>
    <dgm:pt modelId="{74E66699-53A6-4603-8E90-D810D1DF5A33}" type="parTrans" cxnId="{2D963BD8-16CB-40D8-BBF0-84D6AE22AE77}">
      <dgm:prSet/>
      <dgm:spPr/>
      <dgm:t>
        <a:bodyPr/>
        <a:lstStyle/>
        <a:p>
          <a:endParaRPr lang="uk-UA"/>
        </a:p>
      </dgm:t>
    </dgm:pt>
    <dgm:pt modelId="{A2331310-0F62-413D-B5C7-8AD7C10F749F}" type="sibTrans" cxnId="{2D963BD8-16CB-40D8-BBF0-84D6AE22AE77}">
      <dgm:prSet/>
      <dgm:spPr/>
      <dgm:t>
        <a:bodyPr/>
        <a:lstStyle/>
        <a:p>
          <a:endParaRPr lang="uk-UA"/>
        </a:p>
      </dgm:t>
    </dgm:pt>
    <dgm:pt modelId="{54233BB9-FCAD-4BA7-8DB5-65993641DEFC}" type="pres">
      <dgm:prSet presAssocID="{ADC5B7C2-BFA7-4253-994E-DC591552635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00A056-3A3F-4F23-B9B6-6CB56C78A55F}" type="pres">
      <dgm:prSet presAssocID="{C08B7AF6-A3BC-4206-9CEA-C5E79B996422}" presName="root" presStyleCnt="0"/>
      <dgm:spPr/>
    </dgm:pt>
    <dgm:pt modelId="{341595D9-2982-47C1-B7F7-492F9D87D5AA}" type="pres">
      <dgm:prSet presAssocID="{C08B7AF6-A3BC-4206-9CEA-C5E79B996422}" presName="rootComposite" presStyleCnt="0"/>
      <dgm:spPr/>
    </dgm:pt>
    <dgm:pt modelId="{A2AF4969-C99C-4119-A638-588732E550C6}" type="pres">
      <dgm:prSet presAssocID="{C08B7AF6-A3BC-4206-9CEA-C5E79B996422}" presName="rootText" presStyleLbl="node1" presStyleIdx="0" presStyleCnt="4" custScaleX="152888"/>
      <dgm:spPr/>
      <dgm:t>
        <a:bodyPr/>
        <a:lstStyle/>
        <a:p>
          <a:endParaRPr lang="ru-RU"/>
        </a:p>
      </dgm:t>
    </dgm:pt>
    <dgm:pt modelId="{3C7C0E0F-96A4-4456-832F-8203133B2FAE}" type="pres">
      <dgm:prSet presAssocID="{C08B7AF6-A3BC-4206-9CEA-C5E79B996422}" presName="rootConnector" presStyleLbl="node1" presStyleIdx="0" presStyleCnt="4"/>
      <dgm:spPr/>
      <dgm:t>
        <a:bodyPr/>
        <a:lstStyle/>
        <a:p>
          <a:endParaRPr lang="ru-RU"/>
        </a:p>
      </dgm:t>
    </dgm:pt>
    <dgm:pt modelId="{C3033861-7733-4EFC-A6A5-723BF6A955AF}" type="pres">
      <dgm:prSet presAssocID="{C08B7AF6-A3BC-4206-9CEA-C5E79B996422}" presName="childShape" presStyleCnt="0"/>
      <dgm:spPr/>
    </dgm:pt>
    <dgm:pt modelId="{F1AB08DB-43BF-4582-B581-42AB6DCFB729}" type="pres">
      <dgm:prSet presAssocID="{DD0A5E44-4D12-42EF-8677-0504C6FF1CE0}" presName="Name13" presStyleLbl="parChTrans1D2" presStyleIdx="0" presStyleCnt="16"/>
      <dgm:spPr/>
      <dgm:t>
        <a:bodyPr/>
        <a:lstStyle/>
        <a:p>
          <a:endParaRPr lang="ru-RU"/>
        </a:p>
      </dgm:t>
    </dgm:pt>
    <dgm:pt modelId="{9053C847-59CF-461C-AA78-A5A499A71FA8}" type="pres">
      <dgm:prSet presAssocID="{12392DB5-8EE9-4452-AFD6-4EA8EAF7DD2C}" presName="childText" presStyleLbl="bgAcc1" presStyleIdx="0" presStyleCnt="16" custScaleX="158402" custScaleY="75554" custLinFactNeighborX="-835" custLinFactNeighborY="-1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96BAD-66FC-4482-82A4-0B748FB3743B}" type="pres">
      <dgm:prSet presAssocID="{7CC0EE2F-6856-4AE9-A583-ED18D1C10B2A}" presName="Name13" presStyleLbl="parChTrans1D2" presStyleIdx="1" presStyleCnt="16"/>
      <dgm:spPr/>
      <dgm:t>
        <a:bodyPr/>
        <a:lstStyle/>
        <a:p>
          <a:endParaRPr lang="ru-RU"/>
        </a:p>
      </dgm:t>
    </dgm:pt>
    <dgm:pt modelId="{C018EA8F-35A9-42A8-99EA-C1B6A8BD1260}" type="pres">
      <dgm:prSet presAssocID="{794F5BAE-0E91-4967-AAD7-32A63911EBEF}" presName="childText" presStyleLbl="bgAcc1" presStyleIdx="1" presStyleCnt="16" custScaleX="174194" custScaleY="890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33F146-4190-4A2D-839D-B4A0CA9D41E9}" type="pres">
      <dgm:prSet presAssocID="{03F19392-A3B4-4EBC-8C0B-357FA3E9F824}" presName="Name13" presStyleLbl="parChTrans1D2" presStyleIdx="2" presStyleCnt="16"/>
      <dgm:spPr/>
      <dgm:t>
        <a:bodyPr/>
        <a:lstStyle/>
        <a:p>
          <a:endParaRPr lang="ru-RU"/>
        </a:p>
      </dgm:t>
    </dgm:pt>
    <dgm:pt modelId="{5AECFCDE-5417-4AA3-9614-2CF49C4125E2}" type="pres">
      <dgm:prSet presAssocID="{846131D5-D99A-402B-808F-C426AB2F2C5F}" presName="childText" presStyleLbl="bgAcc1" presStyleIdx="2" presStyleCnt="16" custScaleX="160038" custScaleY="41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0BA96-AAFF-4CD7-86C1-79A97A838E11}" type="pres">
      <dgm:prSet presAssocID="{FFE8E945-D479-417A-A459-1CC61C4AE785}" presName="Name13" presStyleLbl="parChTrans1D2" presStyleIdx="3" presStyleCnt="16"/>
      <dgm:spPr/>
      <dgm:t>
        <a:bodyPr/>
        <a:lstStyle/>
        <a:p>
          <a:endParaRPr lang="ru-RU"/>
        </a:p>
      </dgm:t>
    </dgm:pt>
    <dgm:pt modelId="{2DF40B6C-ADB6-4CBC-90BA-3EE7FE344095}" type="pres">
      <dgm:prSet presAssocID="{D44B7485-79DF-4853-97B5-F7FF28439427}" presName="childText" presStyleLbl="bgAcc1" presStyleIdx="3" presStyleCnt="16" custScaleX="163604" custScaleY="671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ABEBE7-D42F-4678-801D-94C24A8945C8}" type="pres">
      <dgm:prSet presAssocID="{ACD6ABCB-F104-408C-9691-005C1388C6DF}" presName="Name13" presStyleLbl="parChTrans1D2" presStyleIdx="4" presStyleCnt="16"/>
      <dgm:spPr/>
      <dgm:t>
        <a:bodyPr/>
        <a:lstStyle/>
        <a:p>
          <a:endParaRPr lang="ru-RU"/>
        </a:p>
      </dgm:t>
    </dgm:pt>
    <dgm:pt modelId="{A4285E7F-B73D-4AFD-97A2-A9C8E6125401}" type="pres">
      <dgm:prSet presAssocID="{1B236E32-8B8D-475D-B6DA-B9AEAFCDF8F3}" presName="childText" presStyleLbl="bgAcc1" presStyleIdx="4" presStyleCnt="16" custScaleX="161702" custScaleY="51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6001-C78A-47BE-98BB-16C5D76C2208}" type="pres">
      <dgm:prSet presAssocID="{5B84DAB7-BB69-4609-BCD4-A295F032C035}" presName="root" presStyleCnt="0"/>
      <dgm:spPr/>
    </dgm:pt>
    <dgm:pt modelId="{EF1A51F3-13F4-48A2-9A10-1F2C1C917269}" type="pres">
      <dgm:prSet presAssocID="{5B84DAB7-BB69-4609-BCD4-A295F032C035}" presName="rootComposite" presStyleCnt="0"/>
      <dgm:spPr/>
    </dgm:pt>
    <dgm:pt modelId="{1A9EFC65-A09D-43B4-82D7-CA286D62A71F}" type="pres">
      <dgm:prSet presAssocID="{5B84DAB7-BB69-4609-BCD4-A295F032C035}" presName="rootText" presStyleLbl="node1" presStyleIdx="1" presStyleCnt="4" custScaleX="151042"/>
      <dgm:spPr/>
      <dgm:t>
        <a:bodyPr/>
        <a:lstStyle/>
        <a:p>
          <a:endParaRPr lang="uk-UA"/>
        </a:p>
      </dgm:t>
    </dgm:pt>
    <dgm:pt modelId="{4103DB17-CED8-487D-8091-CDB4C82DD735}" type="pres">
      <dgm:prSet presAssocID="{5B84DAB7-BB69-4609-BCD4-A295F032C035}" presName="rootConnector" presStyleLbl="node1" presStyleIdx="1" presStyleCnt="4"/>
      <dgm:spPr/>
      <dgm:t>
        <a:bodyPr/>
        <a:lstStyle/>
        <a:p>
          <a:endParaRPr lang="ru-RU"/>
        </a:p>
      </dgm:t>
    </dgm:pt>
    <dgm:pt modelId="{A507E7B4-C16E-4E1E-AF18-05E9A34F2489}" type="pres">
      <dgm:prSet presAssocID="{5B84DAB7-BB69-4609-BCD4-A295F032C035}" presName="childShape" presStyleCnt="0"/>
      <dgm:spPr/>
    </dgm:pt>
    <dgm:pt modelId="{2A72602F-B595-40A2-8D21-B0113EDDB0DF}" type="pres">
      <dgm:prSet presAssocID="{B0710832-B51B-4081-8121-B1FE6E618636}" presName="Name13" presStyleLbl="parChTrans1D2" presStyleIdx="5" presStyleCnt="16"/>
      <dgm:spPr/>
      <dgm:t>
        <a:bodyPr/>
        <a:lstStyle/>
        <a:p>
          <a:endParaRPr lang="ru-RU"/>
        </a:p>
      </dgm:t>
    </dgm:pt>
    <dgm:pt modelId="{7D294203-355C-472F-AB82-9A1BD4EFE7A8}" type="pres">
      <dgm:prSet presAssocID="{B6257147-7FCD-442B-BED8-C61F43DCA328}" presName="childText" presStyleLbl="bgAcc1" presStyleIdx="5" presStyleCnt="16" custScaleX="139435" custScaleY="66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EE9A9-5ACB-4C92-ABFB-D3416B631F46}" type="pres">
      <dgm:prSet presAssocID="{AA5DF25B-B6D2-42B7-AB33-E38746AD0D7D}" presName="Name13" presStyleLbl="parChTrans1D2" presStyleIdx="6" presStyleCnt="16"/>
      <dgm:spPr/>
      <dgm:t>
        <a:bodyPr/>
        <a:lstStyle/>
        <a:p>
          <a:endParaRPr lang="ru-RU"/>
        </a:p>
      </dgm:t>
    </dgm:pt>
    <dgm:pt modelId="{E2125D25-A243-4000-AEAA-21FC0286D0FA}" type="pres">
      <dgm:prSet presAssocID="{0EF75B89-6596-443A-AD25-3193CCAD31B1}" presName="childText" presStyleLbl="bgAcc1" presStyleIdx="6" presStyleCnt="16" custScaleX="133861" custScaleY="72215" custLinFactNeighborX="2383" custLinFactNeighborY="45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D42D25-1E8A-4DBA-BACD-64CF865FFDB3}" type="pres">
      <dgm:prSet presAssocID="{6A807ED0-A163-499B-BD0A-A3F2CCCD748D}" presName="Name13" presStyleLbl="parChTrans1D2" presStyleIdx="7" presStyleCnt="16"/>
      <dgm:spPr/>
      <dgm:t>
        <a:bodyPr/>
        <a:lstStyle/>
        <a:p>
          <a:endParaRPr lang="ru-RU"/>
        </a:p>
      </dgm:t>
    </dgm:pt>
    <dgm:pt modelId="{5E9AC294-2545-4E11-BE99-322A9C913CD1}" type="pres">
      <dgm:prSet presAssocID="{09DBCD32-8C36-44CF-B36C-5A6C729DA1BF}" presName="childText" presStyleLbl="bgAcc1" presStyleIdx="7" presStyleCnt="16" custScaleX="135496" custScaleY="53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0899F-5E8F-44D5-A759-2A607CACAFF3}" type="pres">
      <dgm:prSet presAssocID="{E8FE9A44-AE6E-40F0-9B0C-8E4F1602DE46}" presName="Name13" presStyleLbl="parChTrans1D2" presStyleIdx="8" presStyleCnt="16"/>
      <dgm:spPr/>
      <dgm:t>
        <a:bodyPr/>
        <a:lstStyle/>
        <a:p>
          <a:endParaRPr lang="ru-RU"/>
        </a:p>
      </dgm:t>
    </dgm:pt>
    <dgm:pt modelId="{AFC9F76E-46EF-48A1-AD97-9A42E0B537C2}" type="pres">
      <dgm:prSet presAssocID="{3F4A3CF8-22F3-412C-B7A7-F4A0B1BE5850}" presName="childText" presStyleLbl="bgAcc1" presStyleIdx="8" presStyleCnt="16" custScaleX="135149" custScaleY="644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DCD75D-7946-4DFB-973C-DBC6EFB48DE5}" type="pres">
      <dgm:prSet presAssocID="{96703D4D-5F94-482A-82C6-63FE20013849}" presName="Name13" presStyleLbl="parChTrans1D2" presStyleIdx="9" presStyleCnt="16"/>
      <dgm:spPr/>
      <dgm:t>
        <a:bodyPr/>
        <a:lstStyle/>
        <a:p>
          <a:endParaRPr lang="ru-RU"/>
        </a:p>
      </dgm:t>
    </dgm:pt>
    <dgm:pt modelId="{AD86DD91-105B-4EF0-B284-6537D62D88EC}" type="pres">
      <dgm:prSet presAssocID="{4AAC4D7D-525F-41C8-AA14-6F3CF68406CF}" presName="childText" presStyleLbl="bgAcc1" presStyleIdx="9" presStyleCnt="16" custScaleX="141455" custScaleY="97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25A38-156C-4EA9-AAD6-1AF22C566995}" type="pres">
      <dgm:prSet presAssocID="{A48C0DFE-AD56-416B-87DB-D5048F89C5F5}" presName="root" presStyleCnt="0"/>
      <dgm:spPr/>
    </dgm:pt>
    <dgm:pt modelId="{66F84105-2698-4F73-BB9B-D434AC51344F}" type="pres">
      <dgm:prSet presAssocID="{A48C0DFE-AD56-416B-87DB-D5048F89C5F5}" presName="rootComposite" presStyleCnt="0"/>
      <dgm:spPr/>
    </dgm:pt>
    <dgm:pt modelId="{A2E97190-0153-4326-B68D-BEBB3062AD71}" type="pres">
      <dgm:prSet presAssocID="{A48C0DFE-AD56-416B-87DB-D5048F89C5F5}" presName="rootText" presStyleLbl="node1" presStyleIdx="2" presStyleCnt="4" custScaleX="136869"/>
      <dgm:spPr/>
      <dgm:t>
        <a:bodyPr/>
        <a:lstStyle/>
        <a:p>
          <a:endParaRPr lang="uk-UA"/>
        </a:p>
      </dgm:t>
    </dgm:pt>
    <dgm:pt modelId="{369D615C-872E-478E-8795-24A740747FC3}" type="pres">
      <dgm:prSet presAssocID="{A48C0DFE-AD56-416B-87DB-D5048F89C5F5}" presName="rootConnector" presStyleLbl="node1" presStyleIdx="2" presStyleCnt="4"/>
      <dgm:spPr/>
      <dgm:t>
        <a:bodyPr/>
        <a:lstStyle/>
        <a:p>
          <a:endParaRPr lang="ru-RU"/>
        </a:p>
      </dgm:t>
    </dgm:pt>
    <dgm:pt modelId="{6C15028E-4974-4AF8-A96B-22D7A4EE191E}" type="pres">
      <dgm:prSet presAssocID="{A48C0DFE-AD56-416B-87DB-D5048F89C5F5}" presName="childShape" presStyleCnt="0"/>
      <dgm:spPr/>
    </dgm:pt>
    <dgm:pt modelId="{62AC1933-10B0-479E-BF5C-772652DB08AA}" type="pres">
      <dgm:prSet presAssocID="{56F43E3B-34DC-402D-96A1-491245D12A88}" presName="Name13" presStyleLbl="parChTrans1D2" presStyleIdx="10" presStyleCnt="16"/>
      <dgm:spPr/>
      <dgm:t>
        <a:bodyPr/>
        <a:lstStyle/>
        <a:p>
          <a:endParaRPr lang="ru-RU"/>
        </a:p>
      </dgm:t>
    </dgm:pt>
    <dgm:pt modelId="{59FCA843-382C-4018-8D33-FF6669EF6C5E}" type="pres">
      <dgm:prSet presAssocID="{EFB3697B-3A8D-4576-A8C0-3DAF7EC75093}" presName="childText" presStyleLbl="bgAcc1" presStyleIdx="10" presStyleCnt="16" custScaleX="164394" custScaleY="66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6CC3E-30E8-4FC7-8497-0E4A373B35EE}" type="pres">
      <dgm:prSet presAssocID="{35A84715-1251-4321-8498-3D78E77E7716}" presName="Name13" presStyleLbl="parChTrans1D2" presStyleIdx="11" presStyleCnt="16"/>
      <dgm:spPr/>
      <dgm:t>
        <a:bodyPr/>
        <a:lstStyle/>
        <a:p>
          <a:endParaRPr lang="ru-RU"/>
        </a:p>
      </dgm:t>
    </dgm:pt>
    <dgm:pt modelId="{A247BEFF-FEA1-4956-8DC5-473E6BBC289B}" type="pres">
      <dgm:prSet presAssocID="{2B69FB91-B70C-4825-AB3F-A1803110A28A}" presName="childText" presStyleLbl="bgAcc1" presStyleIdx="11" presStyleCnt="16" custScaleX="163286" custScaleY="52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1AB2F-4774-4365-8888-7DFC814809D9}" type="pres">
      <dgm:prSet presAssocID="{9BF01CFA-34D8-4EB5-A06A-3C6681D3DEA2}" presName="Name13" presStyleLbl="parChTrans1D2" presStyleIdx="12" presStyleCnt="16"/>
      <dgm:spPr/>
      <dgm:t>
        <a:bodyPr/>
        <a:lstStyle/>
        <a:p>
          <a:endParaRPr lang="ru-RU"/>
        </a:p>
      </dgm:t>
    </dgm:pt>
    <dgm:pt modelId="{47B5FA8A-6CD2-49FE-B2CF-C499A820A628}" type="pres">
      <dgm:prSet presAssocID="{DD76C967-393B-44F7-9CFB-E7351076742E}" presName="childText" presStyleLbl="bgAcc1" presStyleIdx="12" presStyleCnt="16" custScaleX="161724" custScaleY="59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60DFB-093F-4829-B31F-565A770135DB}" type="pres">
      <dgm:prSet presAssocID="{6FAEA387-6388-4464-B1EE-B05F5FFF8C15}" presName="Name13" presStyleLbl="parChTrans1D2" presStyleIdx="13" presStyleCnt="16"/>
      <dgm:spPr/>
      <dgm:t>
        <a:bodyPr/>
        <a:lstStyle/>
        <a:p>
          <a:endParaRPr lang="ru-RU"/>
        </a:p>
      </dgm:t>
    </dgm:pt>
    <dgm:pt modelId="{E1226DAC-9DD7-479B-A867-098F82B012C3}" type="pres">
      <dgm:prSet presAssocID="{82DF89F5-1B99-40A6-960D-DF6A5464FCE6}" presName="childText" presStyleLbl="bgAcc1" presStyleIdx="13" presStyleCnt="16" custScaleX="155550" custScaleY="616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7EDDAB-9D73-4C83-BDBE-13EF0236BA12}" type="pres">
      <dgm:prSet presAssocID="{4065376F-7191-42B6-B923-935764616702}" presName="Name13" presStyleLbl="parChTrans1D2" presStyleIdx="14" presStyleCnt="16"/>
      <dgm:spPr/>
      <dgm:t>
        <a:bodyPr/>
        <a:lstStyle/>
        <a:p>
          <a:endParaRPr lang="ru-RU"/>
        </a:p>
      </dgm:t>
    </dgm:pt>
    <dgm:pt modelId="{E8B7BB82-72E9-43E4-88F2-8A893F54129D}" type="pres">
      <dgm:prSet presAssocID="{B6F87D7B-FEF3-43DB-8787-6EC75FB8AF39}" presName="childText" presStyleLbl="bgAcc1" presStyleIdx="14" presStyleCnt="16" custScaleX="161670" custScaleY="61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9FB28-33BA-4324-B86B-5DA6AECAAFB9}" type="pres">
      <dgm:prSet presAssocID="{74E66699-53A6-4603-8E90-D810D1DF5A33}" presName="Name13" presStyleLbl="parChTrans1D2" presStyleIdx="15" presStyleCnt="16"/>
      <dgm:spPr/>
      <dgm:t>
        <a:bodyPr/>
        <a:lstStyle/>
        <a:p>
          <a:endParaRPr lang="ru-RU"/>
        </a:p>
      </dgm:t>
    </dgm:pt>
    <dgm:pt modelId="{405ED57B-8078-4F45-B5B4-5D383854B12B}" type="pres">
      <dgm:prSet presAssocID="{E6E0E298-2425-4948-AA79-B3A365D0929D}" presName="childText" presStyleLbl="bgAcc1" presStyleIdx="15" presStyleCnt="16" custScaleX="200124" custScaleY="52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DA22E-FA02-453F-BB15-4E17A679BFF0}" type="pres">
      <dgm:prSet presAssocID="{F043E87F-3510-4A3D-907F-B6E6AB79095C}" presName="root" presStyleCnt="0"/>
      <dgm:spPr/>
    </dgm:pt>
    <dgm:pt modelId="{E7E8C9FE-F274-42B5-ADF2-2549F2A6D85D}" type="pres">
      <dgm:prSet presAssocID="{F043E87F-3510-4A3D-907F-B6E6AB79095C}" presName="rootComposite" presStyleCnt="0"/>
      <dgm:spPr/>
    </dgm:pt>
    <dgm:pt modelId="{35E259D4-3FB5-4D1E-B969-C9CEB0D664F6}" type="pres">
      <dgm:prSet presAssocID="{F043E87F-3510-4A3D-907F-B6E6AB79095C}" presName="rootText" presStyleLbl="node1" presStyleIdx="3" presStyleCnt="4" custScaleX="77414"/>
      <dgm:spPr/>
      <dgm:t>
        <a:bodyPr/>
        <a:lstStyle/>
        <a:p>
          <a:endParaRPr lang="uk-UA"/>
        </a:p>
      </dgm:t>
    </dgm:pt>
    <dgm:pt modelId="{5D6C6CE1-4A8C-4B04-8B85-7740C7DEC5DF}" type="pres">
      <dgm:prSet presAssocID="{F043E87F-3510-4A3D-907F-B6E6AB79095C}" presName="rootConnector" presStyleLbl="node1" presStyleIdx="3" presStyleCnt="4"/>
      <dgm:spPr/>
      <dgm:t>
        <a:bodyPr/>
        <a:lstStyle/>
        <a:p>
          <a:endParaRPr lang="ru-RU"/>
        </a:p>
      </dgm:t>
    </dgm:pt>
    <dgm:pt modelId="{20584EEC-EA68-44A6-92F5-42A76DCD2FDE}" type="pres">
      <dgm:prSet presAssocID="{F043E87F-3510-4A3D-907F-B6E6AB79095C}" presName="childShape" presStyleCnt="0"/>
      <dgm:spPr/>
    </dgm:pt>
  </dgm:ptLst>
  <dgm:cxnLst>
    <dgm:cxn modelId="{0AD2D2BA-CFD2-408D-96B0-8A5C9441B979}" type="presOf" srcId="{DD0A5E44-4D12-42EF-8677-0504C6FF1CE0}" destId="{F1AB08DB-43BF-4582-B581-42AB6DCFB729}" srcOrd="0" destOrd="0" presId="urn:microsoft.com/office/officeart/2005/8/layout/hierarchy3"/>
    <dgm:cxn modelId="{3F50B062-37EE-4E50-AC91-B28F35FA2EAD}" srcId="{A48C0DFE-AD56-416B-87DB-D5048F89C5F5}" destId="{2B69FB91-B70C-4825-AB3F-A1803110A28A}" srcOrd="1" destOrd="0" parTransId="{35A84715-1251-4321-8498-3D78E77E7716}" sibTransId="{F2E754DF-161B-40B1-9086-0B95726B7247}"/>
    <dgm:cxn modelId="{94D20DF1-B24E-4CF3-A3F1-7082A0EB397B}" type="presOf" srcId="{ADC5B7C2-BFA7-4253-994E-DC5915526351}" destId="{54233BB9-FCAD-4BA7-8DB5-65993641DEFC}" srcOrd="0" destOrd="0" presId="urn:microsoft.com/office/officeart/2005/8/layout/hierarchy3"/>
    <dgm:cxn modelId="{A9F874EB-1369-43AD-AB8A-BBC4C9BB9560}" srcId="{C08B7AF6-A3BC-4206-9CEA-C5E79B996422}" destId="{846131D5-D99A-402B-808F-C426AB2F2C5F}" srcOrd="2" destOrd="0" parTransId="{03F19392-A3B4-4EBC-8C0B-357FA3E9F824}" sibTransId="{BE6A9D2A-376F-44D8-B9C2-E35553959B1A}"/>
    <dgm:cxn modelId="{A43DEE12-43ED-42E6-9F50-C106A65693CB}" type="presOf" srcId="{5B84DAB7-BB69-4609-BCD4-A295F032C035}" destId="{1A9EFC65-A09D-43B4-82D7-CA286D62A71F}" srcOrd="0" destOrd="0" presId="urn:microsoft.com/office/officeart/2005/8/layout/hierarchy3"/>
    <dgm:cxn modelId="{E84D62C7-50DA-4E3B-9319-CD2F74708EFC}" type="presOf" srcId="{DD76C967-393B-44F7-9CFB-E7351076742E}" destId="{47B5FA8A-6CD2-49FE-B2CF-C499A820A628}" srcOrd="0" destOrd="0" presId="urn:microsoft.com/office/officeart/2005/8/layout/hierarchy3"/>
    <dgm:cxn modelId="{24A3913C-1DD4-4B6D-95A4-D9BF5948EF65}" type="presOf" srcId="{ACD6ABCB-F104-408C-9691-005C1388C6DF}" destId="{B3ABEBE7-D42F-4678-801D-94C24A8945C8}" srcOrd="0" destOrd="0" presId="urn:microsoft.com/office/officeart/2005/8/layout/hierarchy3"/>
    <dgm:cxn modelId="{2D963BD8-16CB-40D8-BBF0-84D6AE22AE77}" srcId="{A48C0DFE-AD56-416B-87DB-D5048F89C5F5}" destId="{E6E0E298-2425-4948-AA79-B3A365D0929D}" srcOrd="5" destOrd="0" parTransId="{74E66699-53A6-4603-8E90-D810D1DF5A33}" sibTransId="{A2331310-0F62-413D-B5C7-8AD7C10F749F}"/>
    <dgm:cxn modelId="{3E51A09B-1DBA-4DF7-9932-89D024B87972}" srcId="{A48C0DFE-AD56-416B-87DB-D5048F89C5F5}" destId="{82DF89F5-1B99-40A6-960D-DF6A5464FCE6}" srcOrd="3" destOrd="0" parTransId="{6FAEA387-6388-4464-B1EE-B05F5FFF8C15}" sibTransId="{BCEE7833-61E4-4E69-9920-6BA837D7950B}"/>
    <dgm:cxn modelId="{98578170-4AB0-4283-B5E2-494535555372}" type="presOf" srcId="{82DF89F5-1B99-40A6-960D-DF6A5464FCE6}" destId="{E1226DAC-9DD7-479B-A867-098F82B012C3}" srcOrd="0" destOrd="0" presId="urn:microsoft.com/office/officeart/2005/8/layout/hierarchy3"/>
    <dgm:cxn modelId="{14F860D4-39BD-4E0D-A5B0-8D0FC665C684}" srcId="{A48C0DFE-AD56-416B-87DB-D5048F89C5F5}" destId="{DD76C967-393B-44F7-9CFB-E7351076742E}" srcOrd="2" destOrd="0" parTransId="{9BF01CFA-34D8-4EB5-A06A-3C6681D3DEA2}" sibTransId="{0A0B0E10-80D6-4B22-BBDB-51C20297BED4}"/>
    <dgm:cxn modelId="{3D5EDBFF-AAA7-48E3-919C-EC1967A816C1}" srcId="{5B84DAB7-BB69-4609-BCD4-A295F032C035}" destId="{B6257147-7FCD-442B-BED8-C61F43DCA328}" srcOrd="0" destOrd="0" parTransId="{B0710832-B51B-4081-8121-B1FE6E618636}" sibTransId="{44C15D50-4DAF-44BE-AE25-7244B6F91CF3}"/>
    <dgm:cxn modelId="{48B2E14B-EBFC-44AD-B417-7E41B7869E3A}" srcId="{ADC5B7C2-BFA7-4253-994E-DC5915526351}" destId="{A48C0DFE-AD56-416B-87DB-D5048F89C5F5}" srcOrd="2" destOrd="0" parTransId="{69FED46A-8929-4B45-BC5D-FCCDAA54CD70}" sibTransId="{4C291A80-4B07-4A0F-800D-A75F314E9EC6}"/>
    <dgm:cxn modelId="{37AF55FA-016E-4AC5-9C21-2C3999DDAA08}" type="presOf" srcId="{E6E0E298-2425-4948-AA79-B3A365D0929D}" destId="{405ED57B-8078-4F45-B5B4-5D383854B12B}" srcOrd="0" destOrd="0" presId="urn:microsoft.com/office/officeart/2005/8/layout/hierarchy3"/>
    <dgm:cxn modelId="{6835AF28-6FD4-4E5F-9E23-4192B0B36EBE}" type="presOf" srcId="{EFB3697B-3A8D-4576-A8C0-3DAF7EC75093}" destId="{59FCA843-382C-4018-8D33-FF6669EF6C5E}" srcOrd="0" destOrd="0" presId="urn:microsoft.com/office/officeart/2005/8/layout/hierarchy3"/>
    <dgm:cxn modelId="{452AC747-7E2E-4FF7-9A56-B5FC149BF20C}" type="presOf" srcId="{4AAC4D7D-525F-41C8-AA14-6F3CF68406CF}" destId="{AD86DD91-105B-4EF0-B284-6537D62D88EC}" srcOrd="0" destOrd="0" presId="urn:microsoft.com/office/officeart/2005/8/layout/hierarchy3"/>
    <dgm:cxn modelId="{35806B27-1CDE-425A-9F17-95FEB9FECF9C}" type="presOf" srcId="{FFE8E945-D479-417A-A459-1CC61C4AE785}" destId="{E3B0BA96-AAFF-4CD7-86C1-79A97A838E11}" srcOrd="0" destOrd="0" presId="urn:microsoft.com/office/officeart/2005/8/layout/hierarchy3"/>
    <dgm:cxn modelId="{FF720551-FB63-41FE-97FD-CA26BAEACBF4}" type="presOf" srcId="{AA5DF25B-B6D2-42B7-AB33-E38746AD0D7D}" destId="{710EE9A9-5ACB-4C92-ABFB-D3416B631F46}" srcOrd="0" destOrd="0" presId="urn:microsoft.com/office/officeart/2005/8/layout/hierarchy3"/>
    <dgm:cxn modelId="{3027D365-C415-42E5-9FFE-C62D7C3803F3}" type="presOf" srcId="{B6F87D7B-FEF3-43DB-8787-6EC75FB8AF39}" destId="{E8B7BB82-72E9-43E4-88F2-8A893F54129D}" srcOrd="0" destOrd="0" presId="urn:microsoft.com/office/officeart/2005/8/layout/hierarchy3"/>
    <dgm:cxn modelId="{BECF3012-47E8-440E-8D08-3219F73330A3}" srcId="{ADC5B7C2-BFA7-4253-994E-DC5915526351}" destId="{C08B7AF6-A3BC-4206-9CEA-C5E79B996422}" srcOrd="0" destOrd="0" parTransId="{9B570747-1757-4FF5-914A-1E21EEE85909}" sibTransId="{6DDCAAE7-E2D5-40DB-BFD7-634E41C16F70}"/>
    <dgm:cxn modelId="{BECEAB1F-1B23-44B2-A92D-4A9F0776B0F5}" type="presOf" srcId="{6A807ED0-A163-499B-BD0A-A3F2CCCD748D}" destId="{AED42D25-1E8A-4DBA-BACD-64CF865FFDB3}" srcOrd="0" destOrd="0" presId="urn:microsoft.com/office/officeart/2005/8/layout/hierarchy3"/>
    <dgm:cxn modelId="{AFAE1CB8-E8F8-43BB-A315-D236C2886A75}" srcId="{C08B7AF6-A3BC-4206-9CEA-C5E79B996422}" destId="{12392DB5-8EE9-4452-AFD6-4EA8EAF7DD2C}" srcOrd="0" destOrd="0" parTransId="{DD0A5E44-4D12-42EF-8677-0504C6FF1CE0}" sibTransId="{D477ED87-AA81-4248-8918-B6D40FFEA1D7}"/>
    <dgm:cxn modelId="{D63BF220-0B46-4CD3-8E27-D48C90EAF0F5}" type="presOf" srcId="{7CC0EE2F-6856-4AE9-A583-ED18D1C10B2A}" destId="{2E196BAD-66FC-4482-82A4-0B748FB3743B}" srcOrd="0" destOrd="0" presId="urn:microsoft.com/office/officeart/2005/8/layout/hierarchy3"/>
    <dgm:cxn modelId="{5BC1E089-894E-4FFC-B8BF-5E74F0D07BFB}" srcId="{5B84DAB7-BB69-4609-BCD4-A295F032C035}" destId="{4AAC4D7D-525F-41C8-AA14-6F3CF68406CF}" srcOrd="4" destOrd="0" parTransId="{96703D4D-5F94-482A-82C6-63FE20013849}" sibTransId="{4DCB88F1-3674-413E-AD96-FBCA189316FE}"/>
    <dgm:cxn modelId="{71C9E332-E901-4D44-B08A-34F9D9ED1C67}" type="presOf" srcId="{C08B7AF6-A3BC-4206-9CEA-C5E79B996422}" destId="{A2AF4969-C99C-4119-A638-588732E550C6}" srcOrd="0" destOrd="0" presId="urn:microsoft.com/office/officeart/2005/8/layout/hierarchy3"/>
    <dgm:cxn modelId="{ADAAAA3F-1D7C-44FC-9989-22762A05447B}" type="presOf" srcId="{03F19392-A3B4-4EBC-8C0B-357FA3E9F824}" destId="{BB33F146-4190-4A2D-839D-B4A0CA9D41E9}" srcOrd="0" destOrd="0" presId="urn:microsoft.com/office/officeart/2005/8/layout/hierarchy3"/>
    <dgm:cxn modelId="{7EAF43F5-A2C5-449C-8D18-0E723B8139C3}" type="presOf" srcId="{74E66699-53A6-4603-8E90-D810D1DF5A33}" destId="{6A99FB28-33BA-4324-B86B-5DA6AECAAFB9}" srcOrd="0" destOrd="0" presId="urn:microsoft.com/office/officeart/2005/8/layout/hierarchy3"/>
    <dgm:cxn modelId="{B9F4DECB-39DB-4E85-A6EE-7B6A44FE235F}" srcId="{A48C0DFE-AD56-416B-87DB-D5048F89C5F5}" destId="{EFB3697B-3A8D-4576-A8C0-3DAF7EC75093}" srcOrd="0" destOrd="0" parTransId="{56F43E3B-34DC-402D-96A1-491245D12A88}" sibTransId="{7F55F365-26BC-4717-A125-63441B9AE9CC}"/>
    <dgm:cxn modelId="{79485320-25E8-4A93-BFFC-9B8B8EB81441}" srcId="{A48C0DFE-AD56-416B-87DB-D5048F89C5F5}" destId="{B6F87D7B-FEF3-43DB-8787-6EC75FB8AF39}" srcOrd="4" destOrd="0" parTransId="{4065376F-7191-42B6-B923-935764616702}" sibTransId="{085D68D1-86B5-4145-8288-EB6773F79214}"/>
    <dgm:cxn modelId="{2284C782-9F46-4EBA-9724-E139082A0DDE}" type="presOf" srcId="{12392DB5-8EE9-4452-AFD6-4EA8EAF7DD2C}" destId="{9053C847-59CF-461C-AA78-A5A499A71FA8}" srcOrd="0" destOrd="0" presId="urn:microsoft.com/office/officeart/2005/8/layout/hierarchy3"/>
    <dgm:cxn modelId="{9D97AE89-3B86-4565-96B6-23C478C0530B}" type="presOf" srcId="{B0710832-B51B-4081-8121-B1FE6E618636}" destId="{2A72602F-B595-40A2-8D21-B0113EDDB0DF}" srcOrd="0" destOrd="0" presId="urn:microsoft.com/office/officeart/2005/8/layout/hierarchy3"/>
    <dgm:cxn modelId="{E833FD22-4908-4EE4-9EF3-05C640EA3CC2}" type="presOf" srcId="{E8FE9A44-AE6E-40F0-9B0C-8E4F1602DE46}" destId="{2540899F-5E8F-44D5-A759-2A607CACAFF3}" srcOrd="0" destOrd="0" presId="urn:microsoft.com/office/officeart/2005/8/layout/hierarchy3"/>
    <dgm:cxn modelId="{B1F87261-7FA8-4AFA-BE57-3CAC1BE1398D}" srcId="{ADC5B7C2-BFA7-4253-994E-DC5915526351}" destId="{5B84DAB7-BB69-4609-BCD4-A295F032C035}" srcOrd="1" destOrd="0" parTransId="{CBBA44DF-9463-4124-A30C-03F94FDACE2D}" sibTransId="{9B61A9FE-709C-4CFA-927E-EB4674096B0A}"/>
    <dgm:cxn modelId="{F071A819-8E7A-415D-9797-248F44C232CA}" type="presOf" srcId="{1B236E32-8B8D-475D-B6DA-B9AEAFCDF8F3}" destId="{A4285E7F-B73D-4AFD-97A2-A9C8E6125401}" srcOrd="0" destOrd="0" presId="urn:microsoft.com/office/officeart/2005/8/layout/hierarchy3"/>
    <dgm:cxn modelId="{F022471C-3E75-4968-8438-5983A8EBF04F}" type="presOf" srcId="{09DBCD32-8C36-44CF-B36C-5A6C729DA1BF}" destId="{5E9AC294-2545-4E11-BE99-322A9C913CD1}" srcOrd="0" destOrd="0" presId="urn:microsoft.com/office/officeart/2005/8/layout/hierarchy3"/>
    <dgm:cxn modelId="{FBFBA129-4939-4A9E-B94C-50D3B7E4598A}" type="presOf" srcId="{D44B7485-79DF-4853-97B5-F7FF28439427}" destId="{2DF40B6C-ADB6-4CBC-90BA-3EE7FE344095}" srcOrd="0" destOrd="0" presId="urn:microsoft.com/office/officeart/2005/8/layout/hierarchy3"/>
    <dgm:cxn modelId="{764CEC89-54F7-4620-B5D7-16BCF8500DD9}" type="presOf" srcId="{35A84715-1251-4321-8498-3D78E77E7716}" destId="{0946CC3E-30E8-4FC7-8497-0E4A373B35EE}" srcOrd="0" destOrd="0" presId="urn:microsoft.com/office/officeart/2005/8/layout/hierarchy3"/>
    <dgm:cxn modelId="{28B4DA81-0F5D-4AD4-8246-ED7D0837358D}" type="presOf" srcId="{3F4A3CF8-22F3-412C-B7A7-F4A0B1BE5850}" destId="{AFC9F76E-46EF-48A1-AD97-9A42E0B537C2}" srcOrd="0" destOrd="0" presId="urn:microsoft.com/office/officeart/2005/8/layout/hierarchy3"/>
    <dgm:cxn modelId="{DABE3292-6CD5-4403-A517-331656BE01C2}" type="presOf" srcId="{9BF01CFA-34D8-4EB5-A06A-3C6681D3DEA2}" destId="{0771AB2F-4774-4365-8888-7DFC814809D9}" srcOrd="0" destOrd="0" presId="urn:microsoft.com/office/officeart/2005/8/layout/hierarchy3"/>
    <dgm:cxn modelId="{BAB833AB-7F67-4563-9CA3-F1335D82B8D5}" type="presOf" srcId="{6FAEA387-6388-4464-B1EE-B05F5FFF8C15}" destId="{AA560DFB-093F-4829-B31F-565A770135DB}" srcOrd="0" destOrd="0" presId="urn:microsoft.com/office/officeart/2005/8/layout/hierarchy3"/>
    <dgm:cxn modelId="{F3BE3C36-0D69-4163-B7A7-349AFB379B16}" type="presOf" srcId="{96703D4D-5F94-482A-82C6-63FE20013849}" destId="{4DDCD75D-7946-4DFB-973C-DBC6EFB48DE5}" srcOrd="0" destOrd="0" presId="urn:microsoft.com/office/officeart/2005/8/layout/hierarchy3"/>
    <dgm:cxn modelId="{0EC9180A-6DE0-439C-B621-B5B722155F1D}" type="presOf" srcId="{5B84DAB7-BB69-4609-BCD4-A295F032C035}" destId="{4103DB17-CED8-487D-8091-CDB4C82DD735}" srcOrd="1" destOrd="0" presId="urn:microsoft.com/office/officeart/2005/8/layout/hierarchy3"/>
    <dgm:cxn modelId="{5498083E-F4E1-4B4A-8837-337E425ECA63}" type="presOf" srcId="{0EF75B89-6596-443A-AD25-3193CCAD31B1}" destId="{E2125D25-A243-4000-AEAA-21FC0286D0FA}" srcOrd="0" destOrd="0" presId="urn:microsoft.com/office/officeart/2005/8/layout/hierarchy3"/>
    <dgm:cxn modelId="{641A7C52-773F-4575-8891-D9D356EBEFA5}" type="presOf" srcId="{A48C0DFE-AD56-416B-87DB-D5048F89C5F5}" destId="{369D615C-872E-478E-8795-24A740747FC3}" srcOrd="1" destOrd="0" presId="urn:microsoft.com/office/officeart/2005/8/layout/hierarchy3"/>
    <dgm:cxn modelId="{B486C60A-42EF-4966-8FA8-352D62FAF573}" srcId="{C08B7AF6-A3BC-4206-9CEA-C5E79B996422}" destId="{794F5BAE-0E91-4967-AAD7-32A63911EBEF}" srcOrd="1" destOrd="0" parTransId="{7CC0EE2F-6856-4AE9-A583-ED18D1C10B2A}" sibTransId="{D36311AD-0897-4BDC-BD79-8AE2A5BB115A}"/>
    <dgm:cxn modelId="{9603C295-6E94-47A1-8C2D-F3D4F53D08F9}" type="presOf" srcId="{C08B7AF6-A3BC-4206-9CEA-C5E79B996422}" destId="{3C7C0E0F-96A4-4456-832F-8203133B2FAE}" srcOrd="1" destOrd="0" presId="urn:microsoft.com/office/officeart/2005/8/layout/hierarchy3"/>
    <dgm:cxn modelId="{CACCA583-6F92-4948-A652-176BE6877086}" type="presOf" srcId="{A48C0DFE-AD56-416B-87DB-D5048F89C5F5}" destId="{A2E97190-0153-4326-B68D-BEBB3062AD71}" srcOrd="0" destOrd="0" presId="urn:microsoft.com/office/officeart/2005/8/layout/hierarchy3"/>
    <dgm:cxn modelId="{A739A0F9-7E4E-45FA-AF37-65075C36C78F}" srcId="{5B84DAB7-BB69-4609-BCD4-A295F032C035}" destId="{0EF75B89-6596-443A-AD25-3193CCAD31B1}" srcOrd="1" destOrd="0" parTransId="{AA5DF25B-B6D2-42B7-AB33-E38746AD0D7D}" sibTransId="{673D4364-096D-4122-B978-A94C2F4CB6C7}"/>
    <dgm:cxn modelId="{48E01000-AF84-4CD3-B129-1BACD665B066}" type="presOf" srcId="{B6257147-7FCD-442B-BED8-C61F43DCA328}" destId="{7D294203-355C-472F-AB82-9A1BD4EFE7A8}" srcOrd="0" destOrd="0" presId="urn:microsoft.com/office/officeart/2005/8/layout/hierarchy3"/>
    <dgm:cxn modelId="{C356993B-BE40-4A7A-AD7D-399DE6BBD9D7}" srcId="{C08B7AF6-A3BC-4206-9CEA-C5E79B996422}" destId="{D44B7485-79DF-4853-97B5-F7FF28439427}" srcOrd="3" destOrd="0" parTransId="{FFE8E945-D479-417A-A459-1CC61C4AE785}" sibTransId="{55416DD5-166A-4A18-9AE8-92D4F9175F81}"/>
    <dgm:cxn modelId="{951A9B1F-305E-4CA4-9694-F9A5B77450B9}" srcId="{ADC5B7C2-BFA7-4253-994E-DC5915526351}" destId="{F043E87F-3510-4A3D-907F-B6E6AB79095C}" srcOrd="3" destOrd="0" parTransId="{B868B064-94F0-44AE-9DF9-3ADAFAAA3AE4}" sibTransId="{F946654B-F9E0-4DB9-BB72-FFE66706549B}"/>
    <dgm:cxn modelId="{6B212DB3-0BF4-4CB3-84AC-43AC8B36FC00}" srcId="{5B84DAB7-BB69-4609-BCD4-A295F032C035}" destId="{3F4A3CF8-22F3-412C-B7A7-F4A0B1BE5850}" srcOrd="3" destOrd="0" parTransId="{E8FE9A44-AE6E-40F0-9B0C-8E4F1602DE46}" sibTransId="{5D91CBCD-FE51-4D51-BC46-ACF0CE544EC0}"/>
    <dgm:cxn modelId="{3BD39F04-3D7C-4DFB-92A8-3208B20E286F}" type="presOf" srcId="{4065376F-7191-42B6-B923-935764616702}" destId="{967EDDAB-9D73-4C83-BDBE-13EF0236BA12}" srcOrd="0" destOrd="0" presId="urn:microsoft.com/office/officeart/2005/8/layout/hierarchy3"/>
    <dgm:cxn modelId="{5064BCDF-318E-4891-BC07-4C4D15525875}" type="presOf" srcId="{F043E87F-3510-4A3D-907F-B6E6AB79095C}" destId="{5D6C6CE1-4A8C-4B04-8B85-7740C7DEC5DF}" srcOrd="1" destOrd="0" presId="urn:microsoft.com/office/officeart/2005/8/layout/hierarchy3"/>
    <dgm:cxn modelId="{1FF9214E-A28F-4CFA-B746-E3A6922D90CA}" type="presOf" srcId="{846131D5-D99A-402B-808F-C426AB2F2C5F}" destId="{5AECFCDE-5417-4AA3-9614-2CF49C4125E2}" srcOrd="0" destOrd="0" presId="urn:microsoft.com/office/officeart/2005/8/layout/hierarchy3"/>
    <dgm:cxn modelId="{563BF8E0-8704-4785-AA38-CB998D803366}" type="presOf" srcId="{794F5BAE-0E91-4967-AAD7-32A63911EBEF}" destId="{C018EA8F-35A9-42A8-99EA-C1B6A8BD1260}" srcOrd="0" destOrd="0" presId="urn:microsoft.com/office/officeart/2005/8/layout/hierarchy3"/>
    <dgm:cxn modelId="{DEE6405E-D271-4C45-BE25-3CF355D85908}" type="presOf" srcId="{56F43E3B-34DC-402D-96A1-491245D12A88}" destId="{62AC1933-10B0-479E-BF5C-772652DB08AA}" srcOrd="0" destOrd="0" presId="urn:microsoft.com/office/officeart/2005/8/layout/hierarchy3"/>
    <dgm:cxn modelId="{D75F550E-B983-4C25-B597-38922570AE93}" type="presOf" srcId="{F043E87F-3510-4A3D-907F-B6E6AB79095C}" destId="{35E259D4-3FB5-4D1E-B969-C9CEB0D664F6}" srcOrd="0" destOrd="0" presId="urn:microsoft.com/office/officeart/2005/8/layout/hierarchy3"/>
    <dgm:cxn modelId="{19D5AC7E-1ED0-4863-B008-3D32304296C4}" srcId="{C08B7AF6-A3BC-4206-9CEA-C5E79B996422}" destId="{1B236E32-8B8D-475D-B6DA-B9AEAFCDF8F3}" srcOrd="4" destOrd="0" parTransId="{ACD6ABCB-F104-408C-9691-005C1388C6DF}" sibTransId="{E8D614F4-CA6C-4524-9380-FA0E3335006A}"/>
    <dgm:cxn modelId="{32726AC9-2B4F-4CD0-A4B8-F6FCCA2047CD}" srcId="{5B84DAB7-BB69-4609-BCD4-A295F032C035}" destId="{09DBCD32-8C36-44CF-B36C-5A6C729DA1BF}" srcOrd="2" destOrd="0" parTransId="{6A807ED0-A163-499B-BD0A-A3F2CCCD748D}" sibTransId="{15136B94-2DA9-4598-AD05-6DF3738749D0}"/>
    <dgm:cxn modelId="{5016D7EE-8121-4BA0-8F9B-BB9D9401DD00}" type="presOf" srcId="{2B69FB91-B70C-4825-AB3F-A1803110A28A}" destId="{A247BEFF-FEA1-4956-8DC5-473E6BBC289B}" srcOrd="0" destOrd="0" presId="urn:microsoft.com/office/officeart/2005/8/layout/hierarchy3"/>
    <dgm:cxn modelId="{D1CF2A86-C26E-41B3-AD8A-5660519611A4}" type="presParOf" srcId="{54233BB9-FCAD-4BA7-8DB5-65993641DEFC}" destId="{ED00A056-3A3F-4F23-B9B6-6CB56C78A55F}" srcOrd="0" destOrd="0" presId="urn:microsoft.com/office/officeart/2005/8/layout/hierarchy3"/>
    <dgm:cxn modelId="{07DE9AD3-E4AE-462D-B6B6-4AB47077085D}" type="presParOf" srcId="{ED00A056-3A3F-4F23-B9B6-6CB56C78A55F}" destId="{341595D9-2982-47C1-B7F7-492F9D87D5AA}" srcOrd="0" destOrd="0" presId="urn:microsoft.com/office/officeart/2005/8/layout/hierarchy3"/>
    <dgm:cxn modelId="{926C067C-80C4-4EC0-A85B-CECEC0D200AD}" type="presParOf" srcId="{341595D9-2982-47C1-B7F7-492F9D87D5AA}" destId="{A2AF4969-C99C-4119-A638-588732E550C6}" srcOrd="0" destOrd="0" presId="urn:microsoft.com/office/officeart/2005/8/layout/hierarchy3"/>
    <dgm:cxn modelId="{1B033288-BB80-4F5D-A421-9D8D22EC3FFF}" type="presParOf" srcId="{341595D9-2982-47C1-B7F7-492F9D87D5AA}" destId="{3C7C0E0F-96A4-4456-832F-8203133B2FAE}" srcOrd="1" destOrd="0" presId="urn:microsoft.com/office/officeart/2005/8/layout/hierarchy3"/>
    <dgm:cxn modelId="{21F8E84B-42A1-4179-B8C0-6A10A2742B22}" type="presParOf" srcId="{ED00A056-3A3F-4F23-B9B6-6CB56C78A55F}" destId="{C3033861-7733-4EFC-A6A5-723BF6A955AF}" srcOrd="1" destOrd="0" presId="urn:microsoft.com/office/officeart/2005/8/layout/hierarchy3"/>
    <dgm:cxn modelId="{3E5FC517-5CF2-4FE6-8BB0-1C118D2BB1BD}" type="presParOf" srcId="{C3033861-7733-4EFC-A6A5-723BF6A955AF}" destId="{F1AB08DB-43BF-4582-B581-42AB6DCFB729}" srcOrd="0" destOrd="0" presId="urn:microsoft.com/office/officeart/2005/8/layout/hierarchy3"/>
    <dgm:cxn modelId="{585A3F40-16EC-45F8-8B90-370F8457649C}" type="presParOf" srcId="{C3033861-7733-4EFC-A6A5-723BF6A955AF}" destId="{9053C847-59CF-461C-AA78-A5A499A71FA8}" srcOrd="1" destOrd="0" presId="urn:microsoft.com/office/officeart/2005/8/layout/hierarchy3"/>
    <dgm:cxn modelId="{5D30E7B5-A09C-4E17-922F-B61957351F4F}" type="presParOf" srcId="{C3033861-7733-4EFC-A6A5-723BF6A955AF}" destId="{2E196BAD-66FC-4482-82A4-0B748FB3743B}" srcOrd="2" destOrd="0" presId="urn:microsoft.com/office/officeart/2005/8/layout/hierarchy3"/>
    <dgm:cxn modelId="{CC6E49AD-334C-4ED3-845D-FBCACCE4B200}" type="presParOf" srcId="{C3033861-7733-4EFC-A6A5-723BF6A955AF}" destId="{C018EA8F-35A9-42A8-99EA-C1B6A8BD1260}" srcOrd="3" destOrd="0" presId="urn:microsoft.com/office/officeart/2005/8/layout/hierarchy3"/>
    <dgm:cxn modelId="{51B8E02E-8AE4-445E-956F-0CB6164A2771}" type="presParOf" srcId="{C3033861-7733-4EFC-A6A5-723BF6A955AF}" destId="{BB33F146-4190-4A2D-839D-B4A0CA9D41E9}" srcOrd="4" destOrd="0" presId="urn:microsoft.com/office/officeart/2005/8/layout/hierarchy3"/>
    <dgm:cxn modelId="{4D856053-D07C-4539-BB29-54487890AB3E}" type="presParOf" srcId="{C3033861-7733-4EFC-A6A5-723BF6A955AF}" destId="{5AECFCDE-5417-4AA3-9614-2CF49C4125E2}" srcOrd="5" destOrd="0" presId="urn:microsoft.com/office/officeart/2005/8/layout/hierarchy3"/>
    <dgm:cxn modelId="{BBB6E48B-3BFD-4B11-B8B6-BAA94C7A83E0}" type="presParOf" srcId="{C3033861-7733-4EFC-A6A5-723BF6A955AF}" destId="{E3B0BA96-AAFF-4CD7-86C1-79A97A838E11}" srcOrd="6" destOrd="0" presId="urn:microsoft.com/office/officeart/2005/8/layout/hierarchy3"/>
    <dgm:cxn modelId="{D6A1077A-54A8-4198-9F13-26D7648212F8}" type="presParOf" srcId="{C3033861-7733-4EFC-A6A5-723BF6A955AF}" destId="{2DF40B6C-ADB6-4CBC-90BA-3EE7FE344095}" srcOrd="7" destOrd="0" presId="urn:microsoft.com/office/officeart/2005/8/layout/hierarchy3"/>
    <dgm:cxn modelId="{31B8167E-33DE-4805-86EC-E5C7A7289E04}" type="presParOf" srcId="{C3033861-7733-4EFC-A6A5-723BF6A955AF}" destId="{B3ABEBE7-D42F-4678-801D-94C24A8945C8}" srcOrd="8" destOrd="0" presId="urn:microsoft.com/office/officeart/2005/8/layout/hierarchy3"/>
    <dgm:cxn modelId="{2E092CC0-A104-459D-B285-E7F0CD3E4338}" type="presParOf" srcId="{C3033861-7733-4EFC-A6A5-723BF6A955AF}" destId="{A4285E7F-B73D-4AFD-97A2-A9C8E6125401}" srcOrd="9" destOrd="0" presId="urn:microsoft.com/office/officeart/2005/8/layout/hierarchy3"/>
    <dgm:cxn modelId="{BCB95AF8-F7C3-4F31-8001-952F7925236A}" type="presParOf" srcId="{54233BB9-FCAD-4BA7-8DB5-65993641DEFC}" destId="{CC846001-C78A-47BE-98BB-16C5D76C2208}" srcOrd="1" destOrd="0" presId="urn:microsoft.com/office/officeart/2005/8/layout/hierarchy3"/>
    <dgm:cxn modelId="{36CC682B-2A21-4C1F-BF7D-AD35452313BE}" type="presParOf" srcId="{CC846001-C78A-47BE-98BB-16C5D76C2208}" destId="{EF1A51F3-13F4-48A2-9A10-1F2C1C917269}" srcOrd="0" destOrd="0" presId="urn:microsoft.com/office/officeart/2005/8/layout/hierarchy3"/>
    <dgm:cxn modelId="{57F816F1-F98A-4A6B-97D1-FB7338FA0B54}" type="presParOf" srcId="{EF1A51F3-13F4-48A2-9A10-1F2C1C917269}" destId="{1A9EFC65-A09D-43B4-82D7-CA286D62A71F}" srcOrd="0" destOrd="0" presId="urn:microsoft.com/office/officeart/2005/8/layout/hierarchy3"/>
    <dgm:cxn modelId="{A967140D-3686-42B0-AC93-5C25442B4F49}" type="presParOf" srcId="{EF1A51F3-13F4-48A2-9A10-1F2C1C917269}" destId="{4103DB17-CED8-487D-8091-CDB4C82DD735}" srcOrd="1" destOrd="0" presId="urn:microsoft.com/office/officeart/2005/8/layout/hierarchy3"/>
    <dgm:cxn modelId="{E74767BF-4780-4EB8-8CD3-8A40C2C5C564}" type="presParOf" srcId="{CC846001-C78A-47BE-98BB-16C5D76C2208}" destId="{A507E7B4-C16E-4E1E-AF18-05E9A34F2489}" srcOrd="1" destOrd="0" presId="urn:microsoft.com/office/officeart/2005/8/layout/hierarchy3"/>
    <dgm:cxn modelId="{8E92196E-8631-4A41-9EC7-2B08B07A2AF6}" type="presParOf" srcId="{A507E7B4-C16E-4E1E-AF18-05E9A34F2489}" destId="{2A72602F-B595-40A2-8D21-B0113EDDB0DF}" srcOrd="0" destOrd="0" presId="urn:microsoft.com/office/officeart/2005/8/layout/hierarchy3"/>
    <dgm:cxn modelId="{8DC1AA49-D720-43D2-8454-A6062ADD7C9B}" type="presParOf" srcId="{A507E7B4-C16E-4E1E-AF18-05E9A34F2489}" destId="{7D294203-355C-472F-AB82-9A1BD4EFE7A8}" srcOrd="1" destOrd="0" presId="urn:microsoft.com/office/officeart/2005/8/layout/hierarchy3"/>
    <dgm:cxn modelId="{93962E1F-41ED-414E-AB7D-189487ED56BB}" type="presParOf" srcId="{A507E7B4-C16E-4E1E-AF18-05E9A34F2489}" destId="{710EE9A9-5ACB-4C92-ABFB-D3416B631F46}" srcOrd="2" destOrd="0" presId="urn:microsoft.com/office/officeart/2005/8/layout/hierarchy3"/>
    <dgm:cxn modelId="{A5B3F4CE-076B-409A-B4B1-A76DB2717E0C}" type="presParOf" srcId="{A507E7B4-C16E-4E1E-AF18-05E9A34F2489}" destId="{E2125D25-A243-4000-AEAA-21FC0286D0FA}" srcOrd="3" destOrd="0" presId="urn:microsoft.com/office/officeart/2005/8/layout/hierarchy3"/>
    <dgm:cxn modelId="{43CCAD2F-0CB0-4048-9E34-1D7F1DB93B19}" type="presParOf" srcId="{A507E7B4-C16E-4E1E-AF18-05E9A34F2489}" destId="{AED42D25-1E8A-4DBA-BACD-64CF865FFDB3}" srcOrd="4" destOrd="0" presId="urn:microsoft.com/office/officeart/2005/8/layout/hierarchy3"/>
    <dgm:cxn modelId="{15CB98B6-667A-48F7-B821-939FC365BFA1}" type="presParOf" srcId="{A507E7B4-C16E-4E1E-AF18-05E9A34F2489}" destId="{5E9AC294-2545-4E11-BE99-322A9C913CD1}" srcOrd="5" destOrd="0" presId="urn:microsoft.com/office/officeart/2005/8/layout/hierarchy3"/>
    <dgm:cxn modelId="{619F1406-3D9F-4633-AE29-C76434CFE163}" type="presParOf" srcId="{A507E7B4-C16E-4E1E-AF18-05E9A34F2489}" destId="{2540899F-5E8F-44D5-A759-2A607CACAFF3}" srcOrd="6" destOrd="0" presId="urn:microsoft.com/office/officeart/2005/8/layout/hierarchy3"/>
    <dgm:cxn modelId="{5E2DC70B-04CE-470E-9253-9AC0A02AB5F5}" type="presParOf" srcId="{A507E7B4-C16E-4E1E-AF18-05E9A34F2489}" destId="{AFC9F76E-46EF-48A1-AD97-9A42E0B537C2}" srcOrd="7" destOrd="0" presId="urn:microsoft.com/office/officeart/2005/8/layout/hierarchy3"/>
    <dgm:cxn modelId="{7FBC2725-7141-4A24-B9C5-6EEE3A28B7BC}" type="presParOf" srcId="{A507E7B4-C16E-4E1E-AF18-05E9A34F2489}" destId="{4DDCD75D-7946-4DFB-973C-DBC6EFB48DE5}" srcOrd="8" destOrd="0" presId="urn:microsoft.com/office/officeart/2005/8/layout/hierarchy3"/>
    <dgm:cxn modelId="{56575915-1ECC-4523-B292-D63FE429EB04}" type="presParOf" srcId="{A507E7B4-C16E-4E1E-AF18-05E9A34F2489}" destId="{AD86DD91-105B-4EF0-B284-6537D62D88EC}" srcOrd="9" destOrd="0" presId="urn:microsoft.com/office/officeart/2005/8/layout/hierarchy3"/>
    <dgm:cxn modelId="{865226AD-0F12-40E1-BA32-1C55132B683A}" type="presParOf" srcId="{54233BB9-FCAD-4BA7-8DB5-65993641DEFC}" destId="{E2825A38-156C-4EA9-AAD6-1AF22C566995}" srcOrd="2" destOrd="0" presId="urn:microsoft.com/office/officeart/2005/8/layout/hierarchy3"/>
    <dgm:cxn modelId="{A69A8341-DDD7-480D-A4CF-47226F95C05A}" type="presParOf" srcId="{E2825A38-156C-4EA9-AAD6-1AF22C566995}" destId="{66F84105-2698-4F73-BB9B-D434AC51344F}" srcOrd="0" destOrd="0" presId="urn:microsoft.com/office/officeart/2005/8/layout/hierarchy3"/>
    <dgm:cxn modelId="{73FEEED6-F217-4351-843D-E82A57E9E75A}" type="presParOf" srcId="{66F84105-2698-4F73-BB9B-D434AC51344F}" destId="{A2E97190-0153-4326-B68D-BEBB3062AD71}" srcOrd="0" destOrd="0" presId="urn:microsoft.com/office/officeart/2005/8/layout/hierarchy3"/>
    <dgm:cxn modelId="{7311026B-08DD-4579-88A0-6A8AD747CFE4}" type="presParOf" srcId="{66F84105-2698-4F73-BB9B-D434AC51344F}" destId="{369D615C-872E-478E-8795-24A740747FC3}" srcOrd="1" destOrd="0" presId="urn:microsoft.com/office/officeart/2005/8/layout/hierarchy3"/>
    <dgm:cxn modelId="{27F4C97E-CBC3-43A3-A3EE-1E783EA72198}" type="presParOf" srcId="{E2825A38-156C-4EA9-AAD6-1AF22C566995}" destId="{6C15028E-4974-4AF8-A96B-22D7A4EE191E}" srcOrd="1" destOrd="0" presId="urn:microsoft.com/office/officeart/2005/8/layout/hierarchy3"/>
    <dgm:cxn modelId="{3EA630D6-B6CB-4E59-89D0-3D20220B6F28}" type="presParOf" srcId="{6C15028E-4974-4AF8-A96B-22D7A4EE191E}" destId="{62AC1933-10B0-479E-BF5C-772652DB08AA}" srcOrd="0" destOrd="0" presId="urn:microsoft.com/office/officeart/2005/8/layout/hierarchy3"/>
    <dgm:cxn modelId="{F17D73A3-8091-4338-BAC9-7371044B0AF4}" type="presParOf" srcId="{6C15028E-4974-4AF8-A96B-22D7A4EE191E}" destId="{59FCA843-382C-4018-8D33-FF6669EF6C5E}" srcOrd="1" destOrd="0" presId="urn:microsoft.com/office/officeart/2005/8/layout/hierarchy3"/>
    <dgm:cxn modelId="{6F2FE9EE-182D-4AD9-8CF5-97F17BACDFFD}" type="presParOf" srcId="{6C15028E-4974-4AF8-A96B-22D7A4EE191E}" destId="{0946CC3E-30E8-4FC7-8497-0E4A373B35EE}" srcOrd="2" destOrd="0" presId="urn:microsoft.com/office/officeart/2005/8/layout/hierarchy3"/>
    <dgm:cxn modelId="{51664F0A-01E1-4E28-B722-01FA7E3782DA}" type="presParOf" srcId="{6C15028E-4974-4AF8-A96B-22D7A4EE191E}" destId="{A247BEFF-FEA1-4956-8DC5-473E6BBC289B}" srcOrd="3" destOrd="0" presId="urn:microsoft.com/office/officeart/2005/8/layout/hierarchy3"/>
    <dgm:cxn modelId="{4795532A-4428-4F4E-9A01-51694AAE3DD4}" type="presParOf" srcId="{6C15028E-4974-4AF8-A96B-22D7A4EE191E}" destId="{0771AB2F-4774-4365-8888-7DFC814809D9}" srcOrd="4" destOrd="0" presId="urn:microsoft.com/office/officeart/2005/8/layout/hierarchy3"/>
    <dgm:cxn modelId="{59133B6B-8D62-4AE9-AB71-901480767439}" type="presParOf" srcId="{6C15028E-4974-4AF8-A96B-22D7A4EE191E}" destId="{47B5FA8A-6CD2-49FE-B2CF-C499A820A628}" srcOrd="5" destOrd="0" presId="urn:microsoft.com/office/officeart/2005/8/layout/hierarchy3"/>
    <dgm:cxn modelId="{C38FA6D3-83DE-4AF2-88AB-1CBD20D174EE}" type="presParOf" srcId="{6C15028E-4974-4AF8-A96B-22D7A4EE191E}" destId="{AA560DFB-093F-4829-B31F-565A770135DB}" srcOrd="6" destOrd="0" presId="urn:microsoft.com/office/officeart/2005/8/layout/hierarchy3"/>
    <dgm:cxn modelId="{96904549-69E8-4BDE-B4FE-9B10A4CDD444}" type="presParOf" srcId="{6C15028E-4974-4AF8-A96B-22D7A4EE191E}" destId="{E1226DAC-9DD7-479B-A867-098F82B012C3}" srcOrd="7" destOrd="0" presId="urn:microsoft.com/office/officeart/2005/8/layout/hierarchy3"/>
    <dgm:cxn modelId="{6CF5CAD1-DEC6-4881-8B94-2DA4C0793875}" type="presParOf" srcId="{6C15028E-4974-4AF8-A96B-22D7A4EE191E}" destId="{967EDDAB-9D73-4C83-BDBE-13EF0236BA12}" srcOrd="8" destOrd="0" presId="urn:microsoft.com/office/officeart/2005/8/layout/hierarchy3"/>
    <dgm:cxn modelId="{0EF7A286-9302-4C8A-8AA3-E66F9822B925}" type="presParOf" srcId="{6C15028E-4974-4AF8-A96B-22D7A4EE191E}" destId="{E8B7BB82-72E9-43E4-88F2-8A893F54129D}" srcOrd="9" destOrd="0" presId="urn:microsoft.com/office/officeart/2005/8/layout/hierarchy3"/>
    <dgm:cxn modelId="{FC02452E-BFEA-422A-9EE4-0A1A4DD6E6DE}" type="presParOf" srcId="{6C15028E-4974-4AF8-A96B-22D7A4EE191E}" destId="{6A99FB28-33BA-4324-B86B-5DA6AECAAFB9}" srcOrd="10" destOrd="0" presId="urn:microsoft.com/office/officeart/2005/8/layout/hierarchy3"/>
    <dgm:cxn modelId="{2879ACD3-48D2-4CC9-89F8-93FE2460F636}" type="presParOf" srcId="{6C15028E-4974-4AF8-A96B-22D7A4EE191E}" destId="{405ED57B-8078-4F45-B5B4-5D383854B12B}" srcOrd="11" destOrd="0" presId="urn:microsoft.com/office/officeart/2005/8/layout/hierarchy3"/>
    <dgm:cxn modelId="{04D3466C-0EE1-4235-B11E-0D4A0654383C}" type="presParOf" srcId="{54233BB9-FCAD-4BA7-8DB5-65993641DEFC}" destId="{A31DA22E-FA02-453F-BB15-4E17A679BFF0}" srcOrd="3" destOrd="0" presId="urn:microsoft.com/office/officeart/2005/8/layout/hierarchy3"/>
    <dgm:cxn modelId="{66A4805A-406D-480F-B4CA-A92DE9146CBA}" type="presParOf" srcId="{A31DA22E-FA02-453F-BB15-4E17A679BFF0}" destId="{E7E8C9FE-F274-42B5-ADF2-2549F2A6D85D}" srcOrd="0" destOrd="0" presId="urn:microsoft.com/office/officeart/2005/8/layout/hierarchy3"/>
    <dgm:cxn modelId="{67327D96-B88A-4EAF-9F7F-16B59752DD59}" type="presParOf" srcId="{E7E8C9FE-F274-42B5-ADF2-2549F2A6D85D}" destId="{35E259D4-3FB5-4D1E-B969-C9CEB0D664F6}" srcOrd="0" destOrd="0" presId="urn:microsoft.com/office/officeart/2005/8/layout/hierarchy3"/>
    <dgm:cxn modelId="{27CC53EE-5F4B-4865-AD60-1D4422804ED7}" type="presParOf" srcId="{E7E8C9FE-F274-42B5-ADF2-2549F2A6D85D}" destId="{5D6C6CE1-4A8C-4B04-8B85-7740C7DEC5DF}" srcOrd="1" destOrd="0" presId="urn:microsoft.com/office/officeart/2005/8/layout/hierarchy3"/>
    <dgm:cxn modelId="{366ECD48-677C-4424-9233-3BE671A40B59}" type="presParOf" srcId="{A31DA22E-FA02-453F-BB15-4E17A679BFF0}" destId="{20584EEC-EA68-44A6-92F5-42A76DCD2FDE}" srcOrd="1" destOrd="0" presId="urn:microsoft.com/office/officeart/2005/8/layout/hierarchy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45EE6B-A413-4397-91E1-D5BBBE150BE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771C3D0-DFF4-4481-A598-82E351B1329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err="1" smtClean="0"/>
            <a:t>Солерозкидувачі</a:t>
          </a:r>
          <a:r>
            <a:rPr lang="uk-UA" sz="1800" b="1" dirty="0" smtClean="0"/>
            <a:t> – 8 од.</a:t>
          </a:r>
          <a:endParaRPr lang="uk-UA" sz="1800" b="1" dirty="0"/>
        </a:p>
      </dgm:t>
    </dgm:pt>
    <dgm:pt modelId="{25AFAC1D-0B4F-44C5-A90C-79E0AF9F3721}" type="parTrans" cxnId="{49DD9692-6280-4B5A-A934-0B274D27DB10}">
      <dgm:prSet/>
      <dgm:spPr/>
      <dgm:t>
        <a:bodyPr/>
        <a:lstStyle/>
        <a:p>
          <a:endParaRPr lang="uk-UA"/>
        </a:p>
      </dgm:t>
    </dgm:pt>
    <dgm:pt modelId="{C3404229-9F47-4A9B-8A33-F21A512EB870}" type="sibTrans" cxnId="{49DD9692-6280-4B5A-A934-0B274D27DB10}">
      <dgm:prSet/>
      <dgm:spPr/>
      <dgm:t>
        <a:bodyPr/>
        <a:lstStyle/>
        <a:p>
          <a:endParaRPr lang="uk-UA"/>
        </a:p>
      </dgm:t>
    </dgm:pt>
    <dgm:pt modelId="{569BEB8E-F53A-47F4-B7A7-207FC8507F0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750" b="1" dirty="0" err="1" smtClean="0"/>
            <a:t>Дорожньо</a:t>
          </a:r>
          <a:r>
            <a:rPr lang="uk-UA" sz="1750" b="1" dirty="0" smtClean="0"/>
            <a:t>-будівельна техніка </a:t>
          </a:r>
        </a:p>
        <a:p>
          <a:pPr algn="ctr"/>
          <a:r>
            <a:rPr lang="uk-UA" sz="1750" b="1" dirty="0" smtClean="0"/>
            <a:t>– 9 од.</a:t>
          </a:r>
          <a:endParaRPr lang="uk-UA" sz="1750" b="1" dirty="0"/>
        </a:p>
      </dgm:t>
    </dgm:pt>
    <dgm:pt modelId="{F9BC0168-E00D-43BD-A43D-73F620A2E228}" type="parTrans" cxnId="{EFF209DB-8F72-402F-A286-2D40BBC3C2B2}">
      <dgm:prSet/>
      <dgm:spPr/>
      <dgm:t>
        <a:bodyPr/>
        <a:lstStyle/>
        <a:p>
          <a:endParaRPr lang="uk-UA"/>
        </a:p>
      </dgm:t>
    </dgm:pt>
    <dgm:pt modelId="{297756B6-EA8E-451E-ADEF-5850C702D426}" type="sibTrans" cxnId="{EFF209DB-8F72-402F-A286-2D40BBC3C2B2}">
      <dgm:prSet/>
      <dgm:spPr/>
      <dgm:t>
        <a:bodyPr/>
        <a:lstStyle/>
        <a:p>
          <a:endParaRPr lang="uk-UA"/>
        </a:p>
      </dgm:t>
    </dgm:pt>
    <dgm:pt modelId="{8031559E-CAC2-4A23-8F52-6C07ACE8B0D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err="1" smtClean="0"/>
            <a:t>Причіпи</a:t>
          </a:r>
          <a:r>
            <a:rPr lang="uk-UA" sz="1800" b="1" dirty="0" smtClean="0"/>
            <a:t> – 8 од.</a:t>
          </a:r>
          <a:endParaRPr lang="uk-UA" sz="1800" b="1" dirty="0"/>
        </a:p>
      </dgm:t>
    </dgm:pt>
    <dgm:pt modelId="{30C88017-784D-4FFE-9F64-5BB99A55620F}" type="parTrans" cxnId="{497E540E-0215-43B4-9CFA-0272C0D55517}">
      <dgm:prSet/>
      <dgm:spPr/>
      <dgm:t>
        <a:bodyPr/>
        <a:lstStyle/>
        <a:p>
          <a:endParaRPr lang="uk-UA"/>
        </a:p>
      </dgm:t>
    </dgm:pt>
    <dgm:pt modelId="{A6FA4F1E-95D8-4CC7-A7CA-6E08DAD7C57E}" type="sibTrans" cxnId="{497E540E-0215-43B4-9CFA-0272C0D55517}">
      <dgm:prSet/>
      <dgm:spPr/>
      <dgm:t>
        <a:bodyPr/>
        <a:lstStyle/>
        <a:p>
          <a:endParaRPr lang="uk-UA"/>
        </a:p>
      </dgm:t>
    </dgm:pt>
    <dgm:pt modelId="{4FCBC0D7-E9D5-4901-ACE3-028B9861827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Снігоочисні автомобілі – 8 од.</a:t>
          </a:r>
          <a:endParaRPr lang="uk-UA" sz="1800" b="1" dirty="0"/>
        </a:p>
      </dgm:t>
    </dgm:pt>
    <dgm:pt modelId="{0F755F33-4163-4DCF-BA37-C245C1C59217}" type="parTrans" cxnId="{CA7739F7-DC74-47DA-AB41-BC0648E4F431}">
      <dgm:prSet/>
      <dgm:spPr/>
      <dgm:t>
        <a:bodyPr/>
        <a:lstStyle/>
        <a:p>
          <a:endParaRPr lang="uk-UA"/>
        </a:p>
      </dgm:t>
    </dgm:pt>
    <dgm:pt modelId="{2B3EFB96-9673-45E4-96B2-188519829D97}" type="sibTrans" cxnId="{CA7739F7-DC74-47DA-AB41-BC0648E4F431}">
      <dgm:prSet/>
      <dgm:spPr/>
      <dgm:t>
        <a:bodyPr/>
        <a:lstStyle/>
        <a:p>
          <a:endParaRPr lang="uk-UA"/>
        </a:p>
      </dgm:t>
    </dgm:pt>
    <dgm:pt modelId="{B432375A-34D8-47CF-9A3A-A4D04443A3B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err="1" smtClean="0"/>
            <a:t>Прибиральна</a:t>
          </a:r>
          <a:r>
            <a:rPr lang="uk-UA" sz="1800" b="1" dirty="0" smtClean="0"/>
            <a:t> техніка – 3 од.</a:t>
          </a:r>
          <a:endParaRPr lang="uk-UA" sz="1800" b="1" dirty="0"/>
        </a:p>
      </dgm:t>
    </dgm:pt>
    <dgm:pt modelId="{1CB19CB9-AF18-47BB-A3F2-3F103906DB42}" type="parTrans" cxnId="{B2F77FF1-2954-465B-97B2-B96FEF24AEF6}">
      <dgm:prSet/>
      <dgm:spPr/>
      <dgm:t>
        <a:bodyPr/>
        <a:lstStyle/>
        <a:p>
          <a:endParaRPr lang="uk-UA"/>
        </a:p>
      </dgm:t>
    </dgm:pt>
    <dgm:pt modelId="{7D77B364-1BFC-45DC-A65F-5A2295706259}" type="sibTrans" cxnId="{B2F77FF1-2954-465B-97B2-B96FEF24AEF6}">
      <dgm:prSet/>
      <dgm:spPr/>
      <dgm:t>
        <a:bodyPr/>
        <a:lstStyle/>
        <a:p>
          <a:endParaRPr lang="uk-UA"/>
        </a:p>
      </dgm:t>
    </dgm:pt>
    <dgm:pt modelId="{35B4A384-5D87-4816-9D97-2E51026B4090}" type="pres">
      <dgm:prSet presAssocID="{1F45EE6B-A413-4397-91E1-D5BBBE150B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E3C4C1-741B-4A3E-B912-682AEB0FA860}" type="pres">
      <dgm:prSet presAssocID="{3771C3D0-DFF4-4481-A598-82E351B13290}" presName="parentLin" presStyleCnt="0"/>
      <dgm:spPr/>
    </dgm:pt>
    <dgm:pt modelId="{9D009605-8D88-4EFD-A28B-6F4BD64995EF}" type="pres">
      <dgm:prSet presAssocID="{3771C3D0-DFF4-4481-A598-82E351B1329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CDC05E9-B638-45A8-9B9F-E4B7FD7F0FE2}" type="pres">
      <dgm:prSet presAssocID="{3771C3D0-DFF4-4481-A598-82E351B13290}" presName="parentText" presStyleLbl="node1" presStyleIdx="0" presStyleCnt="5" custScaleX="115688" custScaleY="1100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38A4A-D395-430F-AE11-305DBCF5D6DB}" type="pres">
      <dgm:prSet presAssocID="{3771C3D0-DFF4-4481-A598-82E351B13290}" presName="negativeSpace" presStyleCnt="0"/>
      <dgm:spPr/>
    </dgm:pt>
    <dgm:pt modelId="{B94EA29F-8C09-4CB7-818D-FD06C00C715E}" type="pres">
      <dgm:prSet presAssocID="{3771C3D0-DFF4-4481-A598-82E351B13290}" presName="childText" presStyleLbl="conFgAcc1" presStyleIdx="0" presStyleCnt="5">
        <dgm:presLayoutVars>
          <dgm:bulletEnabled val="1"/>
        </dgm:presLayoutVars>
      </dgm:prSet>
      <dgm:spPr/>
    </dgm:pt>
    <dgm:pt modelId="{276B73EB-CDAF-440F-999E-3B7DE02B9D97}" type="pres">
      <dgm:prSet presAssocID="{C3404229-9F47-4A9B-8A33-F21A512EB870}" presName="spaceBetweenRectangles" presStyleCnt="0"/>
      <dgm:spPr/>
    </dgm:pt>
    <dgm:pt modelId="{8765BD14-E144-45D6-85D7-4D4884BA90F2}" type="pres">
      <dgm:prSet presAssocID="{4FCBC0D7-E9D5-4901-ACE3-028B9861827A}" presName="parentLin" presStyleCnt="0"/>
      <dgm:spPr/>
    </dgm:pt>
    <dgm:pt modelId="{2F9AEC23-3EB5-4895-AFEB-91556D4166F6}" type="pres">
      <dgm:prSet presAssocID="{4FCBC0D7-E9D5-4901-ACE3-028B9861827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F4DF69B-BE30-475B-80A9-6835CEE380F5}" type="pres">
      <dgm:prSet presAssocID="{4FCBC0D7-E9D5-4901-ACE3-028B9861827A}" presName="parentText" presStyleLbl="node1" presStyleIdx="1" presStyleCnt="5" custScaleX="12078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A76C6E-DE2E-4BE0-AF93-094D044B802B}" type="pres">
      <dgm:prSet presAssocID="{4FCBC0D7-E9D5-4901-ACE3-028B9861827A}" presName="negativeSpace" presStyleCnt="0"/>
      <dgm:spPr/>
    </dgm:pt>
    <dgm:pt modelId="{CC26D6EE-3695-41DE-9808-0AE515FB5A42}" type="pres">
      <dgm:prSet presAssocID="{4FCBC0D7-E9D5-4901-ACE3-028B9861827A}" presName="childText" presStyleLbl="conFgAcc1" presStyleIdx="1" presStyleCnt="5">
        <dgm:presLayoutVars>
          <dgm:bulletEnabled val="1"/>
        </dgm:presLayoutVars>
      </dgm:prSet>
      <dgm:spPr/>
    </dgm:pt>
    <dgm:pt modelId="{9599246C-EE48-4738-8081-67515D702AAA}" type="pres">
      <dgm:prSet presAssocID="{2B3EFB96-9673-45E4-96B2-188519829D97}" presName="spaceBetweenRectangles" presStyleCnt="0"/>
      <dgm:spPr/>
    </dgm:pt>
    <dgm:pt modelId="{22C5B068-8323-4729-94EE-51916F067C5F}" type="pres">
      <dgm:prSet presAssocID="{B432375A-34D8-47CF-9A3A-A4D04443A3B4}" presName="parentLin" presStyleCnt="0"/>
      <dgm:spPr/>
    </dgm:pt>
    <dgm:pt modelId="{86FFB749-5B56-4AFA-BF6C-4F9E547903C3}" type="pres">
      <dgm:prSet presAssocID="{B432375A-34D8-47CF-9A3A-A4D04443A3B4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DD720E1-9C1D-4E08-90AA-0A8E98E32A52}" type="pres">
      <dgm:prSet presAssocID="{B432375A-34D8-47CF-9A3A-A4D04443A3B4}" presName="parentText" presStyleLbl="node1" presStyleIdx="2" presStyleCnt="5" custScaleX="1156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7E586-73B8-4A3B-95B0-8DD0024796E7}" type="pres">
      <dgm:prSet presAssocID="{B432375A-34D8-47CF-9A3A-A4D04443A3B4}" presName="negativeSpace" presStyleCnt="0"/>
      <dgm:spPr/>
    </dgm:pt>
    <dgm:pt modelId="{AD5BFD56-A0A6-468F-BE50-A058E8B1D1E9}" type="pres">
      <dgm:prSet presAssocID="{B432375A-34D8-47CF-9A3A-A4D04443A3B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850799-D5B6-48DE-A812-DB2CC61F0BEF}" type="pres">
      <dgm:prSet presAssocID="{7D77B364-1BFC-45DC-A65F-5A2295706259}" presName="spaceBetweenRectangles" presStyleCnt="0"/>
      <dgm:spPr/>
    </dgm:pt>
    <dgm:pt modelId="{3336305C-7D95-47C5-A025-2E3657AA81D3}" type="pres">
      <dgm:prSet presAssocID="{569BEB8E-F53A-47F4-B7A7-207FC8507F06}" presName="parentLin" presStyleCnt="0"/>
      <dgm:spPr/>
    </dgm:pt>
    <dgm:pt modelId="{B5669FFC-AC15-43E4-8A74-B2EEFE13C558}" type="pres">
      <dgm:prSet presAssocID="{569BEB8E-F53A-47F4-B7A7-207FC8507F06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B5C7728-76CE-419B-9748-D1B18B4F8830}" type="pres">
      <dgm:prSet presAssocID="{569BEB8E-F53A-47F4-B7A7-207FC8507F06}" presName="parentText" presStyleLbl="node1" presStyleIdx="3" presStyleCnt="5" custScaleX="117735" custScaleY="134796" custLinFactNeighborX="-23558" custLinFactNeighborY="-1360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326F26-E337-4FFA-AD4F-DC9A226171A0}" type="pres">
      <dgm:prSet presAssocID="{569BEB8E-F53A-47F4-B7A7-207FC8507F06}" presName="negativeSpace" presStyleCnt="0"/>
      <dgm:spPr/>
    </dgm:pt>
    <dgm:pt modelId="{C7ED9C34-CE05-4C27-8ED4-F34331D6D0F8}" type="pres">
      <dgm:prSet presAssocID="{569BEB8E-F53A-47F4-B7A7-207FC8507F06}" presName="childText" presStyleLbl="conFgAcc1" presStyleIdx="3" presStyleCnt="5">
        <dgm:presLayoutVars>
          <dgm:bulletEnabled val="1"/>
        </dgm:presLayoutVars>
      </dgm:prSet>
      <dgm:spPr/>
    </dgm:pt>
    <dgm:pt modelId="{650284D7-71EC-4879-9379-337E64C02EB6}" type="pres">
      <dgm:prSet presAssocID="{297756B6-EA8E-451E-ADEF-5850C702D426}" presName="spaceBetweenRectangles" presStyleCnt="0"/>
      <dgm:spPr/>
    </dgm:pt>
    <dgm:pt modelId="{50DDF4E5-0620-4854-BD30-ACFD285C0004}" type="pres">
      <dgm:prSet presAssocID="{8031559E-CAC2-4A23-8F52-6C07ACE8B0D0}" presName="parentLin" presStyleCnt="0"/>
      <dgm:spPr/>
    </dgm:pt>
    <dgm:pt modelId="{24994020-D109-437E-8C6E-7B6F977E2ABA}" type="pres">
      <dgm:prSet presAssocID="{8031559E-CAC2-4A23-8F52-6C07ACE8B0D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4A4876CD-3F95-45D9-BC2E-48539B6F0E45}" type="pres">
      <dgm:prSet presAssocID="{8031559E-CAC2-4A23-8F52-6C07ACE8B0D0}" presName="parentText" presStyleLbl="node1" presStyleIdx="4" presStyleCnt="5" custScaleX="115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B310A-6780-4A97-AE5F-3403B45B54B7}" type="pres">
      <dgm:prSet presAssocID="{8031559E-CAC2-4A23-8F52-6C07ACE8B0D0}" presName="negativeSpace" presStyleCnt="0"/>
      <dgm:spPr/>
    </dgm:pt>
    <dgm:pt modelId="{594EAE47-897C-4F08-A232-466712F430D7}" type="pres">
      <dgm:prSet presAssocID="{8031559E-CAC2-4A23-8F52-6C07ACE8B0D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031B644-A9CC-467D-80ED-77F84400D414}" type="presOf" srcId="{8031559E-CAC2-4A23-8F52-6C07ACE8B0D0}" destId="{24994020-D109-437E-8C6E-7B6F977E2ABA}" srcOrd="0" destOrd="0" presId="urn:microsoft.com/office/officeart/2005/8/layout/list1"/>
    <dgm:cxn modelId="{CA7739F7-DC74-47DA-AB41-BC0648E4F431}" srcId="{1F45EE6B-A413-4397-91E1-D5BBBE150BEA}" destId="{4FCBC0D7-E9D5-4901-ACE3-028B9861827A}" srcOrd="1" destOrd="0" parTransId="{0F755F33-4163-4DCF-BA37-C245C1C59217}" sibTransId="{2B3EFB96-9673-45E4-96B2-188519829D97}"/>
    <dgm:cxn modelId="{3950D479-AD56-446F-A2D9-D93703A120F2}" type="presOf" srcId="{4FCBC0D7-E9D5-4901-ACE3-028B9861827A}" destId="{FF4DF69B-BE30-475B-80A9-6835CEE380F5}" srcOrd="1" destOrd="0" presId="urn:microsoft.com/office/officeart/2005/8/layout/list1"/>
    <dgm:cxn modelId="{EFF209DB-8F72-402F-A286-2D40BBC3C2B2}" srcId="{1F45EE6B-A413-4397-91E1-D5BBBE150BEA}" destId="{569BEB8E-F53A-47F4-B7A7-207FC8507F06}" srcOrd="3" destOrd="0" parTransId="{F9BC0168-E00D-43BD-A43D-73F620A2E228}" sibTransId="{297756B6-EA8E-451E-ADEF-5850C702D426}"/>
    <dgm:cxn modelId="{5A2F0346-DEB2-453E-9B5A-155E5DAADCA0}" type="presOf" srcId="{3771C3D0-DFF4-4481-A598-82E351B13290}" destId="{9D009605-8D88-4EFD-A28B-6F4BD64995EF}" srcOrd="0" destOrd="0" presId="urn:microsoft.com/office/officeart/2005/8/layout/list1"/>
    <dgm:cxn modelId="{9B8A2B6E-F44C-455F-8A0F-EB6C61D69EDE}" type="presOf" srcId="{569BEB8E-F53A-47F4-B7A7-207FC8507F06}" destId="{B5669FFC-AC15-43E4-8A74-B2EEFE13C558}" srcOrd="0" destOrd="0" presId="urn:microsoft.com/office/officeart/2005/8/layout/list1"/>
    <dgm:cxn modelId="{816CD56B-F214-46A6-923E-19B88795D1A5}" type="presOf" srcId="{1F45EE6B-A413-4397-91E1-D5BBBE150BEA}" destId="{35B4A384-5D87-4816-9D97-2E51026B4090}" srcOrd="0" destOrd="0" presId="urn:microsoft.com/office/officeart/2005/8/layout/list1"/>
    <dgm:cxn modelId="{A0D3572E-F248-47A0-B940-D1CA48B3ED0D}" type="presOf" srcId="{569BEB8E-F53A-47F4-B7A7-207FC8507F06}" destId="{BB5C7728-76CE-419B-9748-D1B18B4F8830}" srcOrd="1" destOrd="0" presId="urn:microsoft.com/office/officeart/2005/8/layout/list1"/>
    <dgm:cxn modelId="{04520AB6-5D09-40B5-9B38-ED2C37CED038}" type="presOf" srcId="{4FCBC0D7-E9D5-4901-ACE3-028B9861827A}" destId="{2F9AEC23-3EB5-4895-AFEB-91556D4166F6}" srcOrd="0" destOrd="0" presId="urn:microsoft.com/office/officeart/2005/8/layout/list1"/>
    <dgm:cxn modelId="{B547BF02-C10D-4B3A-AE02-CE28BA97BE05}" type="presOf" srcId="{8031559E-CAC2-4A23-8F52-6C07ACE8B0D0}" destId="{4A4876CD-3F95-45D9-BC2E-48539B6F0E45}" srcOrd="1" destOrd="0" presId="urn:microsoft.com/office/officeart/2005/8/layout/list1"/>
    <dgm:cxn modelId="{C325324F-0F12-4FDA-A520-A079EDCFD3A1}" type="presOf" srcId="{3771C3D0-DFF4-4481-A598-82E351B13290}" destId="{7CDC05E9-B638-45A8-9B9F-E4B7FD7F0FE2}" srcOrd="1" destOrd="0" presId="urn:microsoft.com/office/officeart/2005/8/layout/list1"/>
    <dgm:cxn modelId="{FECC9FA7-8C1F-44DA-A068-6E9ED9353044}" type="presOf" srcId="{B432375A-34D8-47CF-9A3A-A4D04443A3B4}" destId="{6DD720E1-9C1D-4E08-90AA-0A8E98E32A52}" srcOrd="1" destOrd="0" presId="urn:microsoft.com/office/officeart/2005/8/layout/list1"/>
    <dgm:cxn modelId="{497E540E-0215-43B4-9CFA-0272C0D55517}" srcId="{1F45EE6B-A413-4397-91E1-D5BBBE150BEA}" destId="{8031559E-CAC2-4A23-8F52-6C07ACE8B0D0}" srcOrd="4" destOrd="0" parTransId="{30C88017-784D-4FFE-9F64-5BB99A55620F}" sibTransId="{A6FA4F1E-95D8-4CC7-A7CA-6E08DAD7C57E}"/>
    <dgm:cxn modelId="{49DD9692-6280-4B5A-A934-0B274D27DB10}" srcId="{1F45EE6B-A413-4397-91E1-D5BBBE150BEA}" destId="{3771C3D0-DFF4-4481-A598-82E351B13290}" srcOrd="0" destOrd="0" parTransId="{25AFAC1D-0B4F-44C5-A90C-79E0AF9F3721}" sibTransId="{C3404229-9F47-4A9B-8A33-F21A512EB870}"/>
    <dgm:cxn modelId="{B2F77FF1-2954-465B-97B2-B96FEF24AEF6}" srcId="{1F45EE6B-A413-4397-91E1-D5BBBE150BEA}" destId="{B432375A-34D8-47CF-9A3A-A4D04443A3B4}" srcOrd="2" destOrd="0" parTransId="{1CB19CB9-AF18-47BB-A3F2-3F103906DB42}" sibTransId="{7D77B364-1BFC-45DC-A65F-5A2295706259}"/>
    <dgm:cxn modelId="{A62E7B9E-9333-415E-B468-34524BF4A3C1}" type="presOf" srcId="{B432375A-34D8-47CF-9A3A-A4D04443A3B4}" destId="{86FFB749-5B56-4AFA-BF6C-4F9E547903C3}" srcOrd="0" destOrd="0" presId="urn:microsoft.com/office/officeart/2005/8/layout/list1"/>
    <dgm:cxn modelId="{16699D3B-F453-446F-8143-05BE5639A00D}" type="presParOf" srcId="{35B4A384-5D87-4816-9D97-2E51026B4090}" destId="{1FE3C4C1-741B-4A3E-B912-682AEB0FA860}" srcOrd="0" destOrd="0" presId="urn:microsoft.com/office/officeart/2005/8/layout/list1"/>
    <dgm:cxn modelId="{44C4BFF7-2F96-44C1-9400-3911E7D68182}" type="presParOf" srcId="{1FE3C4C1-741B-4A3E-B912-682AEB0FA860}" destId="{9D009605-8D88-4EFD-A28B-6F4BD64995EF}" srcOrd="0" destOrd="0" presId="urn:microsoft.com/office/officeart/2005/8/layout/list1"/>
    <dgm:cxn modelId="{E14446E7-975E-496C-85C7-9888B4597512}" type="presParOf" srcId="{1FE3C4C1-741B-4A3E-B912-682AEB0FA860}" destId="{7CDC05E9-B638-45A8-9B9F-E4B7FD7F0FE2}" srcOrd="1" destOrd="0" presId="urn:microsoft.com/office/officeart/2005/8/layout/list1"/>
    <dgm:cxn modelId="{3066658E-91AD-4BD3-B84A-E1ECB7C9418B}" type="presParOf" srcId="{35B4A384-5D87-4816-9D97-2E51026B4090}" destId="{B8B38A4A-D395-430F-AE11-305DBCF5D6DB}" srcOrd="1" destOrd="0" presId="urn:microsoft.com/office/officeart/2005/8/layout/list1"/>
    <dgm:cxn modelId="{E6559DE3-8AEE-4704-90E5-67098656C5C6}" type="presParOf" srcId="{35B4A384-5D87-4816-9D97-2E51026B4090}" destId="{B94EA29F-8C09-4CB7-818D-FD06C00C715E}" srcOrd="2" destOrd="0" presId="urn:microsoft.com/office/officeart/2005/8/layout/list1"/>
    <dgm:cxn modelId="{2057A1DB-4B07-4C27-897D-2B58B43C6E96}" type="presParOf" srcId="{35B4A384-5D87-4816-9D97-2E51026B4090}" destId="{276B73EB-CDAF-440F-999E-3B7DE02B9D97}" srcOrd="3" destOrd="0" presId="urn:microsoft.com/office/officeart/2005/8/layout/list1"/>
    <dgm:cxn modelId="{55698851-9B3F-4E1A-B6B2-327BFA571E3F}" type="presParOf" srcId="{35B4A384-5D87-4816-9D97-2E51026B4090}" destId="{8765BD14-E144-45D6-85D7-4D4884BA90F2}" srcOrd="4" destOrd="0" presId="urn:microsoft.com/office/officeart/2005/8/layout/list1"/>
    <dgm:cxn modelId="{3C0DBFC2-E4D1-4787-9662-2D136D2EB5B2}" type="presParOf" srcId="{8765BD14-E144-45D6-85D7-4D4884BA90F2}" destId="{2F9AEC23-3EB5-4895-AFEB-91556D4166F6}" srcOrd="0" destOrd="0" presId="urn:microsoft.com/office/officeart/2005/8/layout/list1"/>
    <dgm:cxn modelId="{69A53048-E89F-44A2-BB6C-08EB06F5FC21}" type="presParOf" srcId="{8765BD14-E144-45D6-85D7-4D4884BA90F2}" destId="{FF4DF69B-BE30-475B-80A9-6835CEE380F5}" srcOrd="1" destOrd="0" presId="urn:microsoft.com/office/officeart/2005/8/layout/list1"/>
    <dgm:cxn modelId="{5135E26C-A56F-4D97-B660-F731885425A9}" type="presParOf" srcId="{35B4A384-5D87-4816-9D97-2E51026B4090}" destId="{74A76C6E-DE2E-4BE0-AF93-094D044B802B}" srcOrd="5" destOrd="0" presId="urn:microsoft.com/office/officeart/2005/8/layout/list1"/>
    <dgm:cxn modelId="{451F72A2-1961-4DB3-99B9-3BF3FC9419E9}" type="presParOf" srcId="{35B4A384-5D87-4816-9D97-2E51026B4090}" destId="{CC26D6EE-3695-41DE-9808-0AE515FB5A42}" srcOrd="6" destOrd="0" presId="urn:microsoft.com/office/officeart/2005/8/layout/list1"/>
    <dgm:cxn modelId="{CE5C39ED-380F-411E-9696-5DABBFDC843F}" type="presParOf" srcId="{35B4A384-5D87-4816-9D97-2E51026B4090}" destId="{9599246C-EE48-4738-8081-67515D702AAA}" srcOrd="7" destOrd="0" presId="urn:microsoft.com/office/officeart/2005/8/layout/list1"/>
    <dgm:cxn modelId="{C1BD354C-064B-4B57-BFD0-DA01399A1130}" type="presParOf" srcId="{35B4A384-5D87-4816-9D97-2E51026B4090}" destId="{22C5B068-8323-4729-94EE-51916F067C5F}" srcOrd="8" destOrd="0" presId="urn:microsoft.com/office/officeart/2005/8/layout/list1"/>
    <dgm:cxn modelId="{3A166B81-D4DA-4D9A-AC44-AE1B98ED4B3C}" type="presParOf" srcId="{22C5B068-8323-4729-94EE-51916F067C5F}" destId="{86FFB749-5B56-4AFA-BF6C-4F9E547903C3}" srcOrd="0" destOrd="0" presId="urn:microsoft.com/office/officeart/2005/8/layout/list1"/>
    <dgm:cxn modelId="{067E7971-B9E7-4D03-8A24-0830102C4BDF}" type="presParOf" srcId="{22C5B068-8323-4729-94EE-51916F067C5F}" destId="{6DD720E1-9C1D-4E08-90AA-0A8E98E32A52}" srcOrd="1" destOrd="0" presId="urn:microsoft.com/office/officeart/2005/8/layout/list1"/>
    <dgm:cxn modelId="{1BC84EC2-ED3B-4087-92A3-515F8E2FDE3E}" type="presParOf" srcId="{35B4A384-5D87-4816-9D97-2E51026B4090}" destId="{63A7E586-73B8-4A3B-95B0-8DD0024796E7}" srcOrd="9" destOrd="0" presId="urn:microsoft.com/office/officeart/2005/8/layout/list1"/>
    <dgm:cxn modelId="{F79E8B26-695F-4598-B767-6D4417C53DC3}" type="presParOf" srcId="{35B4A384-5D87-4816-9D97-2E51026B4090}" destId="{AD5BFD56-A0A6-468F-BE50-A058E8B1D1E9}" srcOrd="10" destOrd="0" presId="urn:microsoft.com/office/officeart/2005/8/layout/list1"/>
    <dgm:cxn modelId="{A14830F7-C256-4E4D-A791-96C4D63BE0C5}" type="presParOf" srcId="{35B4A384-5D87-4816-9D97-2E51026B4090}" destId="{AC850799-D5B6-48DE-A812-DB2CC61F0BEF}" srcOrd="11" destOrd="0" presId="urn:microsoft.com/office/officeart/2005/8/layout/list1"/>
    <dgm:cxn modelId="{1DA21C7F-6A85-41EB-A089-053960321F2D}" type="presParOf" srcId="{35B4A384-5D87-4816-9D97-2E51026B4090}" destId="{3336305C-7D95-47C5-A025-2E3657AA81D3}" srcOrd="12" destOrd="0" presId="urn:microsoft.com/office/officeart/2005/8/layout/list1"/>
    <dgm:cxn modelId="{D295E8DF-440C-4196-86B4-C9DA44F265BD}" type="presParOf" srcId="{3336305C-7D95-47C5-A025-2E3657AA81D3}" destId="{B5669FFC-AC15-43E4-8A74-B2EEFE13C558}" srcOrd="0" destOrd="0" presId="urn:microsoft.com/office/officeart/2005/8/layout/list1"/>
    <dgm:cxn modelId="{78F227C5-B72A-4DE6-8537-B204733734A9}" type="presParOf" srcId="{3336305C-7D95-47C5-A025-2E3657AA81D3}" destId="{BB5C7728-76CE-419B-9748-D1B18B4F8830}" srcOrd="1" destOrd="0" presId="urn:microsoft.com/office/officeart/2005/8/layout/list1"/>
    <dgm:cxn modelId="{A6C46AE6-B6A1-4E24-BC5B-24D2793A707F}" type="presParOf" srcId="{35B4A384-5D87-4816-9D97-2E51026B4090}" destId="{17326F26-E337-4FFA-AD4F-DC9A226171A0}" srcOrd="13" destOrd="0" presId="urn:microsoft.com/office/officeart/2005/8/layout/list1"/>
    <dgm:cxn modelId="{FA6626D2-B963-445C-805D-4BFE5A5C5185}" type="presParOf" srcId="{35B4A384-5D87-4816-9D97-2E51026B4090}" destId="{C7ED9C34-CE05-4C27-8ED4-F34331D6D0F8}" srcOrd="14" destOrd="0" presId="urn:microsoft.com/office/officeart/2005/8/layout/list1"/>
    <dgm:cxn modelId="{E926D82B-1CC5-4950-B194-2F18539A59EE}" type="presParOf" srcId="{35B4A384-5D87-4816-9D97-2E51026B4090}" destId="{650284D7-71EC-4879-9379-337E64C02EB6}" srcOrd="15" destOrd="0" presId="urn:microsoft.com/office/officeart/2005/8/layout/list1"/>
    <dgm:cxn modelId="{715A07F4-3176-4F40-8794-D29D14771F80}" type="presParOf" srcId="{35B4A384-5D87-4816-9D97-2E51026B4090}" destId="{50DDF4E5-0620-4854-BD30-ACFD285C0004}" srcOrd="16" destOrd="0" presId="urn:microsoft.com/office/officeart/2005/8/layout/list1"/>
    <dgm:cxn modelId="{17B64F63-7106-4BC1-8824-EF00C427D7D7}" type="presParOf" srcId="{50DDF4E5-0620-4854-BD30-ACFD285C0004}" destId="{24994020-D109-437E-8C6E-7B6F977E2ABA}" srcOrd="0" destOrd="0" presId="urn:microsoft.com/office/officeart/2005/8/layout/list1"/>
    <dgm:cxn modelId="{98B07C8C-1D28-437D-A132-004D09455A5F}" type="presParOf" srcId="{50DDF4E5-0620-4854-BD30-ACFD285C0004}" destId="{4A4876CD-3F95-45D9-BC2E-48539B6F0E45}" srcOrd="1" destOrd="0" presId="urn:microsoft.com/office/officeart/2005/8/layout/list1"/>
    <dgm:cxn modelId="{DF8F1465-CD28-4FE6-A387-7330CDCC1136}" type="presParOf" srcId="{35B4A384-5D87-4816-9D97-2E51026B4090}" destId="{0D3B310A-6780-4A97-AE5F-3403B45B54B7}" srcOrd="17" destOrd="0" presId="urn:microsoft.com/office/officeart/2005/8/layout/list1"/>
    <dgm:cxn modelId="{CF59E5F9-A95C-4775-9DC6-BC8D4C51CA17}" type="presParOf" srcId="{35B4A384-5D87-4816-9D97-2E51026B4090}" destId="{594EAE47-897C-4F08-A232-466712F430D7}" srcOrd="18" destOrd="0" presId="urn:microsoft.com/office/officeart/2005/8/layout/list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B5B769-48DF-4ACC-A939-4414E57E6D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38F76E2-861B-4E44-A0C6-694C79947B8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Трактори – 5 од.</a:t>
          </a:r>
          <a:endParaRPr lang="uk-UA" sz="1800" b="1" dirty="0"/>
        </a:p>
      </dgm:t>
    </dgm:pt>
    <dgm:pt modelId="{34932FEE-3E00-40C1-8975-160998CC42D7}" type="parTrans" cxnId="{914A8BC3-6F1E-49CF-889C-FCABC191E1ED}">
      <dgm:prSet/>
      <dgm:spPr/>
      <dgm:t>
        <a:bodyPr/>
        <a:lstStyle/>
        <a:p>
          <a:endParaRPr lang="uk-UA"/>
        </a:p>
      </dgm:t>
    </dgm:pt>
    <dgm:pt modelId="{92B0D5DC-1F3E-4D23-9554-130D23B67FD8}" type="sibTrans" cxnId="{914A8BC3-6F1E-49CF-889C-FCABC191E1ED}">
      <dgm:prSet/>
      <dgm:spPr/>
      <dgm:t>
        <a:bodyPr/>
        <a:lstStyle/>
        <a:p>
          <a:endParaRPr lang="uk-UA"/>
        </a:p>
      </dgm:t>
    </dgm:pt>
    <dgm:pt modelId="{3498988E-B858-403B-852C-22F93B6CB6E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Мала техніка – 5 од.</a:t>
          </a:r>
          <a:endParaRPr lang="uk-UA" sz="1800" b="1" dirty="0"/>
        </a:p>
      </dgm:t>
    </dgm:pt>
    <dgm:pt modelId="{B5F3B329-6BC9-447A-A8A1-CF84AAC03F7F}" type="parTrans" cxnId="{BFE0DC22-BA13-4764-8875-DEF67F939DCC}">
      <dgm:prSet/>
      <dgm:spPr/>
      <dgm:t>
        <a:bodyPr/>
        <a:lstStyle/>
        <a:p>
          <a:endParaRPr lang="uk-UA"/>
        </a:p>
      </dgm:t>
    </dgm:pt>
    <dgm:pt modelId="{E5C12735-7227-4672-9AE5-BECD0AE8DA01}" type="sibTrans" cxnId="{BFE0DC22-BA13-4764-8875-DEF67F939DCC}">
      <dgm:prSet/>
      <dgm:spPr/>
      <dgm:t>
        <a:bodyPr/>
        <a:lstStyle/>
        <a:p>
          <a:endParaRPr lang="uk-UA"/>
        </a:p>
      </dgm:t>
    </dgm:pt>
    <dgm:pt modelId="{EDE802FC-F58C-48DB-8149-DCAFDD21E91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Інша техніка – 8 од.</a:t>
          </a:r>
          <a:endParaRPr lang="uk-UA" sz="1800" b="1" dirty="0"/>
        </a:p>
      </dgm:t>
    </dgm:pt>
    <dgm:pt modelId="{590E4AA0-5900-4D8A-BA1B-AFB484322F36}" type="parTrans" cxnId="{D8D1D0C2-7EB9-45F7-B801-D3580CCFC4CD}">
      <dgm:prSet/>
      <dgm:spPr/>
      <dgm:t>
        <a:bodyPr/>
        <a:lstStyle/>
        <a:p>
          <a:endParaRPr lang="uk-UA"/>
        </a:p>
      </dgm:t>
    </dgm:pt>
    <dgm:pt modelId="{CDEE3588-4A62-4B99-84F4-C28202926420}" type="sibTrans" cxnId="{D8D1D0C2-7EB9-45F7-B801-D3580CCFC4CD}">
      <dgm:prSet/>
      <dgm:spPr/>
      <dgm:t>
        <a:bodyPr/>
        <a:lstStyle/>
        <a:p>
          <a:endParaRPr lang="uk-UA"/>
        </a:p>
      </dgm:t>
    </dgm:pt>
    <dgm:pt modelId="{67BE38F7-C7E7-4B9A-8362-FCF1ACEB10F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Екскаватори – 1 од.</a:t>
          </a:r>
          <a:endParaRPr lang="uk-UA" sz="1800" b="1" dirty="0"/>
        </a:p>
      </dgm:t>
    </dgm:pt>
    <dgm:pt modelId="{82C896FF-99A0-4B6E-85FD-6E1603169AD6}" type="parTrans" cxnId="{294DABB1-AFC4-486A-92DD-C9ACAB9599E2}">
      <dgm:prSet/>
      <dgm:spPr/>
      <dgm:t>
        <a:bodyPr/>
        <a:lstStyle/>
        <a:p>
          <a:endParaRPr lang="uk-UA"/>
        </a:p>
      </dgm:t>
    </dgm:pt>
    <dgm:pt modelId="{F8B095F4-5943-4A03-BC00-8965B1426E50}" type="sibTrans" cxnId="{294DABB1-AFC4-486A-92DD-C9ACAB9599E2}">
      <dgm:prSet/>
      <dgm:spPr/>
      <dgm:t>
        <a:bodyPr/>
        <a:lstStyle/>
        <a:p>
          <a:endParaRPr lang="uk-UA"/>
        </a:p>
      </dgm:t>
    </dgm:pt>
    <dgm:pt modelId="{8F3B8A37-AC86-4A95-9B6B-4E781B65424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1800" b="1" dirty="0" smtClean="0"/>
            <a:t>Техніка для обслуговування гідроспоруд – 1 од.</a:t>
          </a:r>
          <a:endParaRPr lang="uk-UA" sz="1800" b="1" dirty="0"/>
        </a:p>
      </dgm:t>
    </dgm:pt>
    <dgm:pt modelId="{12D0C44F-8999-4081-A8CD-D3E850D33779}" type="parTrans" cxnId="{DBA2A2E4-4033-4DB8-9689-1E00B1A3618D}">
      <dgm:prSet/>
      <dgm:spPr/>
      <dgm:t>
        <a:bodyPr/>
        <a:lstStyle/>
        <a:p>
          <a:endParaRPr lang="uk-UA"/>
        </a:p>
      </dgm:t>
    </dgm:pt>
    <dgm:pt modelId="{BE855143-7129-4880-BE50-F37ABC014FCF}" type="sibTrans" cxnId="{DBA2A2E4-4033-4DB8-9689-1E00B1A3618D}">
      <dgm:prSet/>
      <dgm:spPr/>
      <dgm:t>
        <a:bodyPr/>
        <a:lstStyle/>
        <a:p>
          <a:endParaRPr lang="uk-UA"/>
        </a:p>
      </dgm:t>
    </dgm:pt>
    <dgm:pt modelId="{19E2F0AA-8ADC-4410-8D74-AE419332A4E3}" type="pres">
      <dgm:prSet presAssocID="{98B5B769-48DF-4ACC-A939-4414E57E6D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27521E-8DC2-417D-BBE5-C0815BB16FA9}" type="pres">
      <dgm:prSet presAssocID="{838F76E2-861B-4E44-A0C6-694C79947B8C}" presName="parentLin" presStyleCnt="0"/>
      <dgm:spPr/>
    </dgm:pt>
    <dgm:pt modelId="{13B66D50-8381-493A-AE87-4161A50CECCC}" type="pres">
      <dgm:prSet presAssocID="{838F76E2-861B-4E44-A0C6-694C79947B8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B09BCBE-9929-42AC-A675-9566C349D4A9}" type="pres">
      <dgm:prSet presAssocID="{838F76E2-861B-4E44-A0C6-694C79947B8C}" presName="parentText" presStyleLbl="node1" presStyleIdx="0" presStyleCnt="5" custScaleX="119054" custScaleY="106538" custLinFactNeighborX="4904" custLinFactNeighborY="-34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7EE97-8632-4959-B6B8-B204C06D7739}" type="pres">
      <dgm:prSet presAssocID="{838F76E2-861B-4E44-A0C6-694C79947B8C}" presName="negativeSpace" presStyleCnt="0"/>
      <dgm:spPr/>
    </dgm:pt>
    <dgm:pt modelId="{85D23CD0-5EF5-4B1A-A173-0D72E3C32518}" type="pres">
      <dgm:prSet presAssocID="{838F76E2-861B-4E44-A0C6-694C79947B8C}" presName="childText" presStyleLbl="conFgAcc1" presStyleIdx="0" presStyleCnt="5">
        <dgm:presLayoutVars>
          <dgm:bulletEnabled val="1"/>
        </dgm:presLayoutVars>
      </dgm:prSet>
      <dgm:spPr/>
    </dgm:pt>
    <dgm:pt modelId="{A935BAE3-E1CE-4745-AEB5-078C93A97541}" type="pres">
      <dgm:prSet presAssocID="{92B0D5DC-1F3E-4D23-9554-130D23B67FD8}" presName="spaceBetweenRectangles" presStyleCnt="0"/>
      <dgm:spPr/>
    </dgm:pt>
    <dgm:pt modelId="{003B72F2-DA5B-40BE-837A-482080D442C0}" type="pres">
      <dgm:prSet presAssocID="{67BE38F7-C7E7-4B9A-8362-FCF1ACEB10F1}" presName="parentLin" presStyleCnt="0"/>
      <dgm:spPr/>
    </dgm:pt>
    <dgm:pt modelId="{E9DE50D3-FED7-4E47-A13D-CE61A6CFB56F}" type="pres">
      <dgm:prSet presAssocID="{67BE38F7-C7E7-4B9A-8362-FCF1ACEB10F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FCE1C6-7910-4524-A614-AD457E1321D9}" type="pres">
      <dgm:prSet presAssocID="{67BE38F7-C7E7-4B9A-8362-FCF1ACEB10F1}" presName="parentText" presStyleLbl="node1" presStyleIdx="1" presStyleCnt="5" custScaleX="119754" custScaleY="1195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B9A8D-E36F-41FC-85E1-E34F8BF9361F}" type="pres">
      <dgm:prSet presAssocID="{67BE38F7-C7E7-4B9A-8362-FCF1ACEB10F1}" presName="negativeSpace" presStyleCnt="0"/>
      <dgm:spPr/>
    </dgm:pt>
    <dgm:pt modelId="{4D890851-C76E-42B5-9127-CB212C297790}" type="pres">
      <dgm:prSet presAssocID="{67BE38F7-C7E7-4B9A-8362-FCF1ACEB10F1}" presName="childText" presStyleLbl="conFgAcc1" presStyleIdx="1" presStyleCnt="5">
        <dgm:presLayoutVars>
          <dgm:bulletEnabled val="1"/>
        </dgm:presLayoutVars>
      </dgm:prSet>
      <dgm:spPr/>
    </dgm:pt>
    <dgm:pt modelId="{1273AC59-322D-4846-8D39-7B849A1AF99A}" type="pres">
      <dgm:prSet presAssocID="{F8B095F4-5943-4A03-BC00-8965B1426E50}" presName="spaceBetweenRectangles" presStyleCnt="0"/>
      <dgm:spPr/>
    </dgm:pt>
    <dgm:pt modelId="{00F18C32-80B1-44F1-8C22-4C9195A7B8AE}" type="pres">
      <dgm:prSet presAssocID="{8F3B8A37-AC86-4A95-9B6B-4E781B654246}" presName="parentLin" presStyleCnt="0"/>
      <dgm:spPr/>
    </dgm:pt>
    <dgm:pt modelId="{67A7F7A9-0E53-492B-BB44-0D141317A72D}" type="pres">
      <dgm:prSet presAssocID="{8F3B8A37-AC86-4A95-9B6B-4E781B65424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545AF5C-0332-472F-81E3-CCBBB51D073A}" type="pres">
      <dgm:prSet presAssocID="{8F3B8A37-AC86-4A95-9B6B-4E781B654246}" presName="parentText" presStyleLbl="node1" presStyleIdx="2" presStyleCnt="5" custScaleX="119754" custScaleY="1168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79696A-AF9C-4280-BF1B-303DCAB63F5C}" type="pres">
      <dgm:prSet presAssocID="{8F3B8A37-AC86-4A95-9B6B-4E781B654246}" presName="negativeSpace" presStyleCnt="0"/>
      <dgm:spPr/>
    </dgm:pt>
    <dgm:pt modelId="{99097DE6-D1AA-40E6-AF44-551B32A1A5A8}" type="pres">
      <dgm:prSet presAssocID="{8F3B8A37-AC86-4A95-9B6B-4E781B654246}" presName="childText" presStyleLbl="conFgAcc1" presStyleIdx="2" presStyleCnt="5">
        <dgm:presLayoutVars>
          <dgm:bulletEnabled val="1"/>
        </dgm:presLayoutVars>
      </dgm:prSet>
      <dgm:spPr/>
    </dgm:pt>
    <dgm:pt modelId="{4C3C74B6-7EF1-421D-8040-0238C9556226}" type="pres">
      <dgm:prSet presAssocID="{BE855143-7129-4880-BE50-F37ABC014FCF}" presName="spaceBetweenRectangles" presStyleCnt="0"/>
      <dgm:spPr/>
    </dgm:pt>
    <dgm:pt modelId="{C0C6C67B-4F72-4194-8779-4C7D42C02AF3}" type="pres">
      <dgm:prSet presAssocID="{3498988E-B858-403B-852C-22F93B6CB6EF}" presName="parentLin" presStyleCnt="0"/>
      <dgm:spPr/>
    </dgm:pt>
    <dgm:pt modelId="{6A9B157A-904F-40A6-881C-724E7DEF9B4C}" type="pres">
      <dgm:prSet presAssocID="{3498988E-B858-403B-852C-22F93B6CB6E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F518971-48F3-40D2-9DED-343FC7503D7D}" type="pres">
      <dgm:prSet presAssocID="{3498988E-B858-403B-852C-22F93B6CB6EF}" presName="parentText" presStyleLbl="node1" presStyleIdx="3" presStyleCnt="5" custScaleX="124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663A4-3164-4236-BA54-9712904C5D08}" type="pres">
      <dgm:prSet presAssocID="{3498988E-B858-403B-852C-22F93B6CB6EF}" presName="negativeSpace" presStyleCnt="0"/>
      <dgm:spPr/>
    </dgm:pt>
    <dgm:pt modelId="{E0D28469-FAA9-4D60-BC77-2BDC93FD1A7B}" type="pres">
      <dgm:prSet presAssocID="{3498988E-B858-403B-852C-22F93B6CB6EF}" presName="childText" presStyleLbl="conFgAcc1" presStyleIdx="3" presStyleCnt="5">
        <dgm:presLayoutVars>
          <dgm:bulletEnabled val="1"/>
        </dgm:presLayoutVars>
      </dgm:prSet>
      <dgm:spPr/>
    </dgm:pt>
    <dgm:pt modelId="{6F38C27F-2F73-45FF-8821-CC11786672E2}" type="pres">
      <dgm:prSet presAssocID="{E5C12735-7227-4672-9AE5-BECD0AE8DA01}" presName="spaceBetweenRectangles" presStyleCnt="0"/>
      <dgm:spPr/>
    </dgm:pt>
    <dgm:pt modelId="{ED3387F3-0058-408E-9F22-7C44E0470625}" type="pres">
      <dgm:prSet presAssocID="{EDE802FC-F58C-48DB-8149-DCAFDD21E918}" presName="parentLin" presStyleCnt="0"/>
      <dgm:spPr/>
    </dgm:pt>
    <dgm:pt modelId="{49B9DD8A-B8AF-4FDA-BE5E-835202F16BD3}" type="pres">
      <dgm:prSet presAssocID="{EDE802FC-F58C-48DB-8149-DCAFDD21E91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44B9F888-DD9D-4734-BB43-6B5DE2A6DD67}" type="pres">
      <dgm:prSet presAssocID="{EDE802FC-F58C-48DB-8149-DCAFDD21E918}" presName="parentText" presStyleLbl="node1" presStyleIdx="4" presStyleCnt="5" custScaleX="114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AD81-C83F-4E4A-90C3-5B010FB88953}" type="pres">
      <dgm:prSet presAssocID="{EDE802FC-F58C-48DB-8149-DCAFDD21E918}" presName="negativeSpace" presStyleCnt="0"/>
      <dgm:spPr/>
    </dgm:pt>
    <dgm:pt modelId="{011FD33B-F827-4343-80D8-CBDB9B22B23E}" type="pres">
      <dgm:prSet presAssocID="{EDE802FC-F58C-48DB-8149-DCAFDD21E91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17E35A5-8C3D-4F2D-BD23-C4943B62BE22}" type="presOf" srcId="{838F76E2-861B-4E44-A0C6-694C79947B8C}" destId="{BB09BCBE-9929-42AC-A675-9566C349D4A9}" srcOrd="1" destOrd="0" presId="urn:microsoft.com/office/officeart/2005/8/layout/list1"/>
    <dgm:cxn modelId="{DBA2A2E4-4033-4DB8-9689-1E00B1A3618D}" srcId="{98B5B769-48DF-4ACC-A939-4414E57E6DE2}" destId="{8F3B8A37-AC86-4A95-9B6B-4E781B654246}" srcOrd="2" destOrd="0" parTransId="{12D0C44F-8999-4081-A8CD-D3E850D33779}" sibTransId="{BE855143-7129-4880-BE50-F37ABC014FCF}"/>
    <dgm:cxn modelId="{BFE0DC22-BA13-4764-8875-DEF67F939DCC}" srcId="{98B5B769-48DF-4ACC-A939-4414E57E6DE2}" destId="{3498988E-B858-403B-852C-22F93B6CB6EF}" srcOrd="3" destOrd="0" parTransId="{B5F3B329-6BC9-447A-A8A1-CF84AAC03F7F}" sibTransId="{E5C12735-7227-4672-9AE5-BECD0AE8DA01}"/>
    <dgm:cxn modelId="{914A8BC3-6F1E-49CF-889C-FCABC191E1ED}" srcId="{98B5B769-48DF-4ACC-A939-4414E57E6DE2}" destId="{838F76E2-861B-4E44-A0C6-694C79947B8C}" srcOrd="0" destOrd="0" parTransId="{34932FEE-3E00-40C1-8975-160998CC42D7}" sibTransId="{92B0D5DC-1F3E-4D23-9554-130D23B67FD8}"/>
    <dgm:cxn modelId="{294DABB1-AFC4-486A-92DD-C9ACAB9599E2}" srcId="{98B5B769-48DF-4ACC-A939-4414E57E6DE2}" destId="{67BE38F7-C7E7-4B9A-8362-FCF1ACEB10F1}" srcOrd="1" destOrd="0" parTransId="{82C896FF-99A0-4B6E-85FD-6E1603169AD6}" sibTransId="{F8B095F4-5943-4A03-BC00-8965B1426E50}"/>
    <dgm:cxn modelId="{CBAD7C76-5240-4FD7-9FF9-F1125AFA2578}" type="presOf" srcId="{98B5B769-48DF-4ACC-A939-4414E57E6DE2}" destId="{19E2F0AA-8ADC-4410-8D74-AE419332A4E3}" srcOrd="0" destOrd="0" presId="urn:microsoft.com/office/officeart/2005/8/layout/list1"/>
    <dgm:cxn modelId="{FEF54FE7-D883-45B0-9650-1751201EAF2C}" type="presOf" srcId="{67BE38F7-C7E7-4B9A-8362-FCF1ACEB10F1}" destId="{19FCE1C6-7910-4524-A614-AD457E1321D9}" srcOrd="1" destOrd="0" presId="urn:microsoft.com/office/officeart/2005/8/layout/list1"/>
    <dgm:cxn modelId="{1BC5D6C2-F587-4B34-A890-5A5D440CC731}" type="presOf" srcId="{8F3B8A37-AC86-4A95-9B6B-4E781B654246}" destId="{67A7F7A9-0E53-492B-BB44-0D141317A72D}" srcOrd="0" destOrd="0" presId="urn:microsoft.com/office/officeart/2005/8/layout/list1"/>
    <dgm:cxn modelId="{AEF9FA50-DF79-4C68-A2FA-708E195904D3}" type="presOf" srcId="{8F3B8A37-AC86-4A95-9B6B-4E781B654246}" destId="{B545AF5C-0332-472F-81E3-CCBBB51D073A}" srcOrd="1" destOrd="0" presId="urn:microsoft.com/office/officeart/2005/8/layout/list1"/>
    <dgm:cxn modelId="{FE19EA7E-91A1-4029-99D5-7CCBB606CF1D}" type="presOf" srcId="{EDE802FC-F58C-48DB-8149-DCAFDD21E918}" destId="{44B9F888-DD9D-4734-BB43-6B5DE2A6DD67}" srcOrd="1" destOrd="0" presId="urn:microsoft.com/office/officeart/2005/8/layout/list1"/>
    <dgm:cxn modelId="{E3855FBB-3031-4C6F-B122-D8E4B286312D}" type="presOf" srcId="{3498988E-B858-403B-852C-22F93B6CB6EF}" destId="{6A9B157A-904F-40A6-881C-724E7DEF9B4C}" srcOrd="0" destOrd="0" presId="urn:microsoft.com/office/officeart/2005/8/layout/list1"/>
    <dgm:cxn modelId="{6F91EDD0-7BF7-4FBD-BC92-109BF7E8A793}" type="presOf" srcId="{EDE802FC-F58C-48DB-8149-DCAFDD21E918}" destId="{49B9DD8A-B8AF-4FDA-BE5E-835202F16BD3}" srcOrd="0" destOrd="0" presId="urn:microsoft.com/office/officeart/2005/8/layout/list1"/>
    <dgm:cxn modelId="{D8D1D0C2-7EB9-45F7-B801-D3580CCFC4CD}" srcId="{98B5B769-48DF-4ACC-A939-4414E57E6DE2}" destId="{EDE802FC-F58C-48DB-8149-DCAFDD21E918}" srcOrd="4" destOrd="0" parTransId="{590E4AA0-5900-4D8A-BA1B-AFB484322F36}" sibTransId="{CDEE3588-4A62-4B99-84F4-C28202926420}"/>
    <dgm:cxn modelId="{8CDC7F0F-ECBE-4EFC-921F-4AA3525E3C9E}" type="presOf" srcId="{3498988E-B858-403B-852C-22F93B6CB6EF}" destId="{0F518971-48F3-40D2-9DED-343FC7503D7D}" srcOrd="1" destOrd="0" presId="urn:microsoft.com/office/officeart/2005/8/layout/list1"/>
    <dgm:cxn modelId="{17FD5C6B-8C43-4D24-9828-31ADD7959233}" type="presOf" srcId="{67BE38F7-C7E7-4B9A-8362-FCF1ACEB10F1}" destId="{E9DE50D3-FED7-4E47-A13D-CE61A6CFB56F}" srcOrd="0" destOrd="0" presId="urn:microsoft.com/office/officeart/2005/8/layout/list1"/>
    <dgm:cxn modelId="{4683B2B0-A8A2-43BF-8699-A62FAA7FE38C}" type="presOf" srcId="{838F76E2-861B-4E44-A0C6-694C79947B8C}" destId="{13B66D50-8381-493A-AE87-4161A50CECCC}" srcOrd="0" destOrd="0" presId="urn:microsoft.com/office/officeart/2005/8/layout/list1"/>
    <dgm:cxn modelId="{1947FFA8-701E-4FD1-8F30-614AB9D8B425}" type="presParOf" srcId="{19E2F0AA-8ADC-4410-8D74-AE419332A4E3}" destId="{AF27521E-8DC2-417D-BBE5-C0815BB16FA9}" srcOrd="0" destOrd="0" presId="urn:microsoft.com/office/officeart/2005/8/layout/list1"/>
    <dgm:cxn modelId="{658A0710-132B-4336-8E6B-A9B23D9A918A}" type="presParOf" srcId="{AF27521E-8DC2-417D-BBE5-C0815BB16FA9}" destId="{13B66D50-8381-493A-AE87-4161A50CECCC}" srcOrd="0" destOrd="0" presId="urn:microsoft.com/office/officeart/2005/8/layout/list1"/>
    <dgm:cxn modelId="{51171EAB-FE77-4BE6-B665-9992FF3F3A1E}" type="presParOf" srcId="{AF27521E-8DC2-417D-BBE5-C0815BB16FA9}" destId="{BB09BCBE-9929-42AC-A675-9566C349D4A9}" srcOrd="1" destOrd="0" presId="urn:microsoft.com/office/officeart/2005/8/layout/list1"/>
    <dgm:cxn modelId="{F743096F-852D-4F30-AC5F-413C37DAB8A8}" type="presParOf" srcId="{19E2F0AA-8ADC-4410-8D74-AE419332A4E3}" destId="{78C7EE97-8632-4959-B6B8-B204C06D7739}" srcOrd="1" destOrd="0" presId="urn:microsoft.com/office/officeart/2005/8/layout/list1"/>
    <dgm:cxn modelId="{F32C24C9-F6CB-4585-AFDB-A3C34D5D078E}" type="presParOf" srcId="{19E2F0AA-8ADC-4410-8D74-AE419332A4E3}" destId="{85D23CD0-5EF5-4B1A-A173-0D72E3C32518}" srcOrd="2" destOrd="0" presId="urn:microsoft.com/office/officeart/2005/8/layout/list1"/>
    <dgm:cxn modelId="{88FACD7D-365D-4288-8B27-4B5C57D2A8B1}" type="presParOf" srcId="{19E2F0AA-8ADC-4410-8D74-AE419332A4E3}" destId="{A935BAE3-E1CE-4745-AEB5-078C93A97541}" srcOrd="3" destOrd="0" presId="urn:microsoft.com/office/officeart/2005/8/layout/list1"/>
    <dgm:cxn modelId="{F450AB23-FDEF-4B4F-BE7E-6075F0428DDF}" type="presParOf" srcId="{19E2F0AA-8ADC-4410-8D74-AE419332A4E3}" destId="{003B72F2-DA5B-40BE-837A-482080D442C0}" srcOrd="4" destOrd="0" presId="urn:microsoft.com/office/officeart/2005/8/layout/list1"/>
    <dgm:cxn modelId="{28609404-B897-4135-ABD3-31C0518CC3CE}" type="presParOf" srcId="{003B72F2-DA5B-40BE-837A-482080D442C0}" destId="{E9DE50D3-FED7-4E47-A13D-CE61A6CFB56F}" srcOrd="0" destOrd="0" presId="urn:microsoft.com/office/officeart/2005/8/layout/list1"/>
    <dgm:cxn modelId="{CA18C2CF-3779-4183-91FE-748362C0BBC5}" type="presParOf" srcId="{003B72F2-DA5B-40BE-837A-482080D442C0}" destId="{19FCE1C6-7910-4524-A614-AD457E1321D9}" srcOrd="1" destOrd="0" presId="urn:microsoft.com/office/officeart/2005/8/layout/list1"/>
    <dgm:cxn modelId="{F1850DFA-19D1-4D77-8542-42A87580CDBB}" type="presParOf" srcId="{19E2F0AA-8ADC-4410-8D74-AE419332A4E3}" destId="{6D1B9A8D-E36F-41FC-85E1-E34F8BF9361F}" srcOrd="5" destOrd="0" presId="urn:microsoft.com/office/officeart/2005/8/layout/list1"/>
    <dgm:cxn modelId="{9B4EBC49-A8D5-4237-B10D-A697EB92FB76}" type="presParOf" srcId="{19E2F0AA-8ADC-4410-8D74-AE419332A4E3}" destId="{4D890851-C76E-42B5-9127-CB212C297790}" srcOrd="6" destOrd="0" presId="urn:microsoft.com/office/officeart/2005/8/layout/list1"/>
    <dgm:cxn modelId="{50AA4E03-524E-465D-B27B-823BB5FD19AF}" type="presParOf" srcId="{19E2F0AA-8ADC-4410-8D74-AE419332A4E3}" destId="{1273AC59-322D-4846-8D39-7B849A1AF99A}" srcOrd="7" destOrd="0" presId="urn:microsoft.com/office/officeart/2005/8/layout/list1"/>
    <dgm:cxn modelId="{E7931FE1-9ACA-4478-B6E3-5248C276C4FA}" type="presParOf" srcId="{19E2F0AA-8ADC-4410-8D74-AE419332A4E3}" destId="{00F18C32-80B1-44F1-8C22-4C9195A7B8AE}" srcOrd="8" destOrd="0" presId="urn:microsoft.com/office/officeart/2005/8/layout/list1"/>
    <dgm:cxn modelId="{9266F8B8-A1FE-4950-9C62-B415963029EF}" type="presParOf" srcId="{00F18C32-80B1-44F1-8C22-4C9195A7B8AE}" destId="{67A7F7A9-0E53-492B-BB44-0D141317A72D}" srcOrd="0" destOrd="0" presId="urn:microsoft.com/office/officeart/2005/8/layout/list1"/>
    <dgm:cxn modelId="{3588120A-1DD2-4C9D-91E4-B3D247B557A8}" type="presParOf" srcId="{00F18C32-80B1-44F1-8C22-4C9195A7B8AE}" destId="{B545AF5C-0332-472F-81E3-CCBBB51D073A}" srcOrd="1" destOrd="0" presId="urn:microsoft.com/office/officeart/2005/8/layout/list1"/>
    <dgm:cxn modelId="{2E4BAF1E-0C1F-4E48-AF0B-6E6511F7AF20}" type="presParOf" srcId="{19E2F0AA-8ADC-4410-8D74-AE419332A4E3}" destId="{6B79696A-AF9C-4280-BF1B-303DCAB63F5C}" srcOrd="9" destOrd="0" presId="urn:microsoft.com/office/officeart/2005/8/layout/list1"/>
    <dgm:cxn modelId="{E02F7281-F771-4EFE-BD91-C13D759F0708}" type="presParOf" srcId="{19E2F0AA-8ADC-4410-8D74-AE419332A4E3}" destId="{99097DE6-D1AA-40E6-AF44-551B32A1A5A8}" srcOrd="10" destOrd="0" presId="urn:microsoft.com/office/officeart/2005/8/layout/list1"/>
    <dgm:cxn modelId="{CF7910FB-BA5F-4F22-B76F-67BE1CF5B491}" type="presParOf" srcId="{19E2F0AA-8ADC-4410-8D74-AE419332A4E3}" destId="{4C3C74B6-7EF1-421D-8040-0238C9556226}" srcOrd="11" destOrd="0" presId="urn:microsoft.com/office/officeart/2005/8/layout/list1"/>
    <dgm:cxn modelId="{8C519E37-FDB9-4FE9-91FE-C8B39C3E6BF0}" type="presParOf" srcId="{19E2F0AA-8ADC-4410-8D74-AE419332A4E3}" destId="{C0C6C67B-4F72-4194-8779-4C7D42C02AF3}" srcOrd="12" destOrd="0" presId="urn:microsoft.com/office/officeart/2005/8/layout/list1"/>
    <dgm:cxn modelId="{504320E0-AFD4-47FB-B890-E2AD117B71B2}" type="presParOf" srcId="{C0C6C67B-4F72-4194-8779-4C7D42C02AF3}" destId="{6A9B157A-904F-40A6-881C-724E7DEF9B4C}" srcOrd="0" destOrd="0" presId="urn:microsoft.com/office/officeart/2005/8/layout/list1"/>
    <dgm:cxn modelId="{26B2805F-BC42-41EB-BB43-8530300ED46C}" type="presParOf" srcId="{C0C6C67B-4F72-4194-8779-4C7D42C02AF3}" destId="{0F518971-48F3-40D2-9DED-343FC7503D7D}" srcOrd="1" destOrd="0" presId="urn:microsoft.com/office/officeart/2005/8/layout/list1"/>
    <dgm:cxn modelId="{705F2208-DBEA-4DF2-82B8-BB24410B8D00}" type="presParOf" srcId="{19E2F0AA-8ADC-4410-8D74-AE419332A4E3}" destId="{6F0663A4-3164-4236-BA54-9712904C5D08}" srcOrd="13" destOrd="0" presId="urn:microsoft.com/office/officeart/2005/8/layout/list1"/>
    <dgm:cxn modelId="{11436D01-BE9E-42C1-A00B-9320A39F0EA1}" type="presParOf" srcId="{19E2F0AA-8ADC-4410-8D74-AE419332A4E3}" destId="{E0D28469-FAA9-4D60-BC77-2BDC93FD1A7B}" srcOrd="14" destOrd="0" presId="urn:microsoft.com/office/officeart/2005/8/layout/list1"/>
    <dgm:cxn modelId="{B9FB53AF-A3A4-41EE-AFEA-DA8C8F2D4A7B}" type="presParOf" srcId="{19E2F0AA-8ADC-4410-8D74-AE419332A4E3}" destId="{6F38C27F-2F73-45FF-8821-CC11786672E2}" srcOrd="15" destOrd="0" presId="urn:microsoft.com/office/officeart/2005/8/layout/list1"/>
    <dgm:cxn modelId="{8CDC3309-D9AF-4DBD-8A5D-01A548DC7DB9}" type="presParOf" srcId="{19E2F0AA-8ADC-4410-8D74-AE419332A4E3}" destId="{ED3387F3-0058-408E-9F22-7C44E0470625}" srcOrd="16" destOrd="0" presId="urn:microsoft.com/office/officeart/2005/8/layout/list1"/>
    <dgm:cxn modelId="{0D29F72C-B3CF-41F5-842F-553BF7F27A57}" type="presParOf" srcId="{ED3387F3-0058-408E-9F22-7C44E0470625}" destId="{49B9DD8A-B8AF-4FDA-BE5E-835202F16BD3}" srcOrd="0" destOrd="0" presId="urn:microsoft.com/office/officeart/2005/8/layout/list1"/>
    <dgm:cxn modelId="{B90FB7E0-6C6B-4974-99D0-190EBA0E57F0}" type="presParOf" srcId="{ED3387F3-0058-408E-9F22-7C44E0470625}" destId="{44B9F888-DD9D-4734-BB43-6B5DE2A6DD67}" srcOrd="1" destOrd="0" presId="urn:microsoft.com/office/officeart/2005/8/layout/list1"/>
    <dgm:cxn modelId="{06A599C8-B06F-4142-8F4E-B3256EAD35C4}" type="presParOf" srcId="{19E2F0AA-8ADC-4410-8D74-AE419332A4E3}" destId="{E7A5AD81-C83F-4E4A-90C3-5B010FB88953}" srcOrd="17" destOrd="0" presId="urn:microsoft.com/office/officeart/2005/8/layout/list1"/>
    <dgm:cxn modelId="{BCBF14B3-4B04-471C-950E-485013F9B0DD}" type="presParOf" srcId="{19E2F0AA-8ADC-4410-8D74-AE419332A4E3}" destId="{011FD33B-F827-4343-80D8-CBDB9B22B23E}" srcOrd="18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0.03993</cdr:x>
      <cdr:y>0.06083</cdr:y>
    </cdr:from>
    <cdr:to>
      <cdr:x>0.15104</cdr:x>
      <cdr:y>0.13687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586" y="285752"/>
          <a:ext cx="91440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926D-5C7B-46FA-8C6D-9C648F4FE97D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CE1C0-8031-460A-BE00-EB8454D5BAC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98695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CF634-0B48-4AE6-BC8D-DD9960351C37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0316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CE1C0-8031-460A-BE00-EB8454D5BAC0}" type="slidenum">
              <a:rPr lang="uk-UA" smtClean="0"/>
              <a:pPr/>
              <a:t>181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CF634-0B48-4AE6-BC8D-DD9960351C3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049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CF634-0B48-4AE6-BC8D-DD9960351C37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049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CF634-0B48-4AE6-BC8D-DD9960351C37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049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CF634-0B48-4AE6-BC8D-DD9960351C37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049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A5FD3-F409-49BD-AAC0-5DC58C9FDC44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CE1C0-8031-460A-BE00-EB8454D5BAC0}" type="slidenum">
              <a:rPr lang="uk-UA" smtClean="0"/>
              <a:pPr/>
              <a:t>60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3C410-218A-4E2D-A74C-957524312BD3}" type="slidenum">
              <a:rPr lang="uk-UA" smtClean="0"/>
              <a:pPr/>
              <a:t>118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418832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3C410-218A-4E2D-A74C-957524312BD3}" type="slidenum">
              <a:rPr lang="uk-UA" smtClean="0"/>
              <a:pPr/>
              <a:t>135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2287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11A9981-D23E-4A27-8036-33EFF4331F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53FBE5-D2B5-4903-9F9A-CD259A7AD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45AB5D6-723D-47C4-BA80-21BBA1C76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7BCD3-F0BA-4427-84C5-CF30E8EAC8C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19550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31FC-F67A-4659-AAE2-0CD45A771804}" type="datetimeFigureOut">
              <a:rPr lang="uk-UA" smtClean="0"/>
              <a:pPr/>
              <a:t>03.07.2019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79D8-8929-4D55-B9A3-52AAEF07D261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microsoft.com/office/2007/relationships/hdphoto" Target="../media/hdphoto18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0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219.png"/><Relationship Id="rId4" Type="http://schemas.microsoft.com/office/2007/relationships/hdphoto" Target="../media/hdphoto19.wdp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224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3.jpeg"/><Relationship Id="rId5" Type="http://schemas.microsoft.com/office/2007/relationships/hdphoto" Target="../media/hdphoto22.wdp"/><Relationship Id="rId4" Type="http://schemas.openxmlformats.org/officeDocument/2006/relationships/image" Target="../media/image22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microsoft.com/office/2007/relationships/hdphoto" Target="../media/hdphoto23.wdp"/><Relationship Id="rId7" Type="http://schemas.openxmlformats.org/officeDocument/2006/relationships/image" Target="../media/image229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png"/><Relationship Id="rId7" Type="http://schemas.openxmlformats.org/officeDocument/2006/relationships/image" Target="../media/image240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pn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pn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microsoft.com/office/2007/relationships/hdphoto" Target="../media/hdphoto64.wdp"/><Relationship Id="rId7" Type="http://schemas.openxmlformats.org/officeDocument/2006/relationships/image" Target="../media/image252.png"/><Relationship Id="rId12" Type="http://schemas.microsoft.com/office/2007/relationships/hdphoto" Target="../media/hdphoto68.wdp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5.wdp"/><Relationship Id="rId11" Type="http://schemas.openxmlformats.org/officeDocument/2006/relationships/image" Target="../media/image254.png"/><Relationship Id="rId5" Type="http://schemas.openxmlformats.org/officeDocument/2006/relationships/image" Target="../media/image251.png"/><Relationship Id="rId10" Type="http://schemas.microsoft.com/office/2007/relationships/hdphoto" Target="../media/hdphoto67.wdp"/><Relationship Id="rId4" Type="http://schemas.openxmlformats.org/officeDocument/2006/relationships/image" Target="../media/image250.jpeg"/><Relationship Id="rId9" Type="http://schemas.openxmlformats.org/officeDocument/2006/relationships/image" Target="../media/image253.png"/></Relationships>
</file>

<file path=ppt/slides/_rels/slide129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3" Type="http://schemas.microsoft.com/office/2007/relationships/hdphoto" Target="../media/hdphoto69.wdp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microsoft.com/office/2007/relationships/hdphoto" Target="../media/hdphoto70.wdp"/><Relationship Id="rId4" Type="http://schemas.openxmlformats.org/officeDocument/2006/relationships/image" Target="../media/image256.png"/><Relationship Id="rId9" Type="http://schemas.openxmlformats.org/officeDocument/2006/relationships/image" Target="../media/image2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9.png"/><Relationship Id="rId4" Type="http://schemas.openxmlformats.org/officeDocument/2006/relationships/image" Target="../media/image268.jpeg"/></Relationships>
</file>

<file path=ppt/slides/_rels/slide136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microsoft.com/office/2007/relationships/hdphoto" Target="../media/hdphoto72.wdp"/><Relationship Id="rId7" Type="http://schemas.openxmlformats.org/officeDocument/2006/relationships/image" Target="../media/image27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5.wdp"/><Relationship Id="rId4" Type="http://schemas.openxmlformats.org/officeDocument/2006/relationships/image" Target="../media/image276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8.jpeg"/><Relationship Id="rId7" Type="http://schemas.microsoft.com/office/2007/relationships/hdphoto" Target="../media/hdphoto76.wdp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8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5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7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3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6.jpe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3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jpeg"/><Relationship Id="rId5" Type="http://schemas.openxmlformats.org/officeDocument/2006/relationships/image" Target="../media/image347.jpeg"/><Relationship Id="rId4" Type="http://schemas.openxmlformats.org/officeDocument/2006/relationships/image" Target="../media/image3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2.jpeg"/><Relationship Id="rId4" Type="http://schemas.openxmlformats.org/officeDocument/2006/relationships/image" Target="../media/image351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jpeg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jpeg"/><Relationship Id="rId4" Type="http://schemas.openxmlformats.org/officeDocument/2006/relationships/image" Target="../media/image359.jpe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6.xml"/><Relationship Id="rId4" Type="http://schemas.openxmlformats.org/officeDocument/2006/relationships/image" Target="https://scontent.fiev12-1.fna.fbcdn.net/v/t1.0-9/18671133_942339652575515_736520154271188550_n.jpg?_nc_cat=107&amp;_nc_ht=scontent.fiev12-1.fna&amp;oh=a713dce8445c99ae5813f4b13faf6e89&amp;oe=5CF259EA" TargetMode="Externa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https://scontent.fiev12-1.fna.fbcdn.net/v/t1.0-9/31150278_1132994330176712_4038893120950108160_n.jpg?_nc_cat=110&amp;_nc_ht=scontent.fiev12-1.fna&amp;oh=557b8a58004a5537bcac449fd75fc2b6&amp;oe=5CF486C6" TargetMode="Externa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1.jpeg"/><Relationship Id="rId4" Type="http://schemas.openxmlformats.org/officeDocument/2006/relationships/image" Target="../media/image370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4.jpeg"/><Relationship Id="rId4" Type="http://schemas.openxmlformats.org/officeDocument/2006/relationships/image" Target="https://scontent.fiev12-1.fna.fbcdn.net/v/t1.0-9/31936036_1139368789539266_4629116984284413952_o.jpg?_nc_cat=100&amp;_nc_ht=scontent.fiev12-1.fna&amp;oh=e7cb4e189463d4c4743cf101aeed7549&amp;oe=5CFE222B" TargetMode="Externa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8.jpeg"/><Relationship Id="rId4" Type="http://schemas.openxmlformats.org/officeDocument/2006/relationships/image" Target="../media/image377.jpe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2.jpeg"/><Relationship Id="rId4" Type="http://schemas.openxmlformats.org/officeDocument/2006/relationships/image" Target="../media/image381.jpe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5.jpeg"/><Relationship Id="rId4" Type="http://schemas.openxmlformats.org/officeDocument/2006/relationships/image" Target="../media/image3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000108"/>
            <a:ext cx="8501122" cy="285752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 smtClean="0">
                <a:latin typeface="Arial" pitchFamily="34" charset="0"/>
                <a:cs typeface="Arial" pitchFamily="34" charset="0"/>
              </a:rPr>
            </a:b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 Звіт </a:t>
            </a:r>
            <a:br>
              <a:rPr lang="uk-UA" sz="3000" b="1" dirty="0" smtClean="0">
                <a:latin typeface="Arial" pitchFamily="34" charset="0"/>
                <a:cs typeface="Arial" pitchFamily="34" charset="0"/>
              </a:rPr>
            </a:b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про роботу Голосіївської районної в місті Києві державної адміністрації </a:t>
            </a:r>
            <a:br>
              <a:rPr lang="uk-UA" sz="3000" b="1" dirty="0" smtClean="0">
                <a:latin typeface="Arial" pitchFamily="34" charset="0"/>
                <a:cs typeface="Arial" pitchFamily="34" charset="0"/>
              </a:rPr>
            </a:b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за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000" b="1" dirty="0" smtClean="0">
                <a:latin typeface="Arial" pitchFamily="34" charset="0"/>
                <a:cs typeface="Arial" pitchFamily="34" charset="0"/>
              </a:rPr>
              <a:t> 2018 рік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 smtClean="0">
                <a:latin typeface="Arial" pitchFamily="34" charset="0"/>
                <a:cs typeface="Arial" pitchFamily="34" charset="0"/>
              </a:rPr>
            </a:br>
            <a:endParaRPr lang="uk-UA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4857760"/>
            <a:ext cx="7000924" cy="1143008"/>
          </a:xfrm>
        </p:spPr>
        <p:txBody>
          <a:bodyPr>
            <a:noAutofit/>
          </a:bodyPr>
          <a:lstStyle/>
          <a:p>
            <a:pPr algn="just"/>
            <a:r>
              <a:rPr lang="uk-UA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Доповідач: Олександр Настасенко</a:t>
            </a:r>
          </a:p>
          <a:p>
            <a:pPr algn="just"/>
            <a:r>
              <a:rPr lang="uk-UA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голова Голосіївської районної в місті Києві державної адміністрації</a:t>
            </a:r>
            <a:endParaRPr lang="uk-UA" sz="22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uk-UA" sz="2200" b="1" i="1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00958" y="21429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8280920" cy="108012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видатків загального фонду бюджету в розрізі галузей за 2018 рік (1003,8 млн. грн)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369319682"/>
              </p:ext>
            </p:extLst>
          </p:nvPr>
        </p:nvGraphicFramePr>
        <p:xfrm>
          <a:off x="467544" y="1268760"/>
          <a:ext cx="817585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4629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252" y="2636898"/>
            <a:ext cx="1822500" cy="3240000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70" y="327189"/>
            <a:ext cx="8450318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Територіальний центр соціального обслуговування (надання соціальних послуг) Голосіївського району м. Києва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2839" y="1934484"/>
            <a:ext cx="2974769" cy="44534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b="1" dirty="0">
                <a:latin typeface="Arial" pitchFamily="34" charset="0"/>
                <a:cs typeface="Arial" pitchFamily="34" charset="0"/>
              </a:rPr>
              <a:t>На обслуговуванні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перебуває 1039 осіб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, яким соціальні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робітники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надають систематичну допомогу в приготуванні їжі, прибиранні житла, купівлі продуктів харчування, доставці медикаментів та інші соціально-побутові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послуги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070" y="1988840"/>
            <a:ext cx="2169188" cy="2393156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437112"/>
            <a:ext cx="2080905" cy="1944216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13287" y="1934484"/>
            <a:ext cx="1616053" cy="3240000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4866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5459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Соціально-культурні послуги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43438" y="3357562"/>
            <a:ext cx="1437587" cy="1471292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592910" y="1071547"/>
            <a:ext cx="54382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Arial" pitchFamily="34" charset="0"/>
                <a:cs typeface="Arial" pitchFamily="34" charset="0"/>
              </a:rPr>
              <a:t>Концертні програми для учасників АТО на передовій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uk-UA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Мистецька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студія «Берегиня»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приймала участь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у міській та міжрайонній виставках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підтвердження статусу «Народної» та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посіла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почесне 2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місце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15008" y="4000504"/>
            <a:ext cx="1112827" cy="243727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4098" name="Picture 2" descr="IMG_71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083" y="1140360"/>
            <a:ext cx="3267730" cy="3273660"/>
          </a:xfrm>
          <a:prstGeom prst="rect">
            <a:avLst/>
          </a:prstGeom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084" y="4697290"/>
            <a:ext cx="1522057" cy="1578681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4099" name="Picture 3" descr="IMG_735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000" y="3357562"/>
            <a:ext cx="2215718" cy="2428988"/>
          </a:xfrm>
          <a:prstGeom prst="rect">
            <a:avLst/>
          </a:prstGeom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NP_AxCaMFc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3105" y="4104706"/>
            <a:ext cx="3339610" cy="2502582"/>
          </a:xfrm>
          <a:prstGeom prst="rect">
            <a:avLst/>
          </a:prstGeom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29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-fd7284116693aa96acde0b8adbdac5e4-V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6" y="4005065"/>
            <a:ext cx="23042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Відділення надання соціальних і реабілітаційних послуг дітям з інвалідністю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87824" y="3645024"/>
            <a:ext cx="2155680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861048"/>
            <a:ext cx="2808312" cy="26642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1285864"/>
            <a:ext cx="57448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відділенні функціонує 3 групи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від 1 до 7 років (група «Раннього втручання») відвідує 8 осіб.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b="1" dirty="0">
                <a:latin typeface="Arial" pitchFamily="34" charset="0"/>
                <a:cs typeface="Arial" pitchFamily="34" charset="0"/>
              </a:rPr>
              <a:t>- від 7 до 18 років (група «Денного перебування») відвідує 8 осіб.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від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1 до 18 років (група «Короткотривалого перебування»)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відвідує 5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осіб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FontTx/>
              <a:buChar char="-"/>
            </a:pPr>
            <a:endParaRPr lang="uk-UA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Проводиться комплекс реабілітаційних послуг: медичних, психологічних, педагогічних, логопедичних та призначених дитячим лікарем неврологом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G-64a81ff0099c507cf02b52d95ad9f02b-V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15074" y="1379781"/>
            <a:ext cx="2357454" cy="26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04248" y="4509120"/>
            <a:ext cx="20162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79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FOTO\07.09.2018 открытие Центра долголетия\IMG_20180907_121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4" y="1845630"/>
            <a:ext cx="2430000" cy="2423572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FOTO\07.09.2018 открытие Центра долголетия\IMG_20180907_1211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04391" y="4150005"/>
            <a:ext cx="1661916" cy="2307289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FOTO\07.09.2018 открытие Центра долголетия\IMG_20180907_12111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116309" y="1745673"/>
            <a:ext cx="1855273" cy="3240000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Autofit/>
          </a:bodyPr>
          <a:lstStyle/>
          <a:p>
            <a:pPr algn="ctr"/>
            <a:r>
              <a:rPr lang="uk-UA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07 вересня 2018 року розпочав свою роботу перший в місті Києві Центр активного довголіття </a:t>
            </a:r>
            <a:br>
              <a:rPr lang="uk-UA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адресою вул. Васильківська, 27/1 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E:\FOTO\07.09.2018 открытие Центра долголетия\IMG_20180907_12182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00232" y="3357562"/>
            <a:ext cx="1771224" cy="3240000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50" y="1571612"/>
            <a:ext cx="2423813" cy="2793491"/>
          </a:xfrm>
          <a:prstGeom prst="rect">
            <a:avLst/>
          </a:prstGeom>
          <a:ln>
            <a:solidFill>
              <a:schemeClr val="accent1">
                <a:alpha val="97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492896"/>
            <a:ext cx="2034734" cy="2952328"/>
          </a:xfrm>
          <a:prstGeom prst="rect">
            <a:avLst/>
          </a:prstGeom>
          <a:ln>
            <a:solidFill>
              <a:schemeClr val="accent1">
                <a:alpha val="97000"/>
              </a:schemeClr>
            </a:solidFill>
          </a:ln>
        </p:spPr>
      </p:pic>
      <p:pic>
        <p:nvPicPr>
          <p:cNvPr id="7173" name="Picture 5" descr="E:\FOTO\07.09.2018 открытие Центра долголетия\246931334_20556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738" y="4976339"/>
            <a:ext cx="1903584" cy="1647701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FOTO\07.09.2018 открытие Центра долголетия\246923267_205910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72198" y="4929198"/>
            <a:ext cx="2930066" cy="1714512"/>
          </a:xfrm>
          <a:prstGeom prst="rect">
            <a:avLst/>
          </a:prstGeom>
          <a:noFill/>
          <a:ln>
            <a:solidFill>
              <a:schemeClr val="accent1">
                <a:alpha val="97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81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6" y="214290"/>
            <a:ext cx="8858312" cy="1143000"/>
          </a:xfrm>
        </p:spPr>
        <p:txBody>
          <a:bodyPr>
            <a:noAutofit/>
          </a:bodyPr>
          <a:lstStyle/>
          <a:p>
            <a:pPr algn="ctr"/>
            <a:r>
              <a:rPr lang="uk-UA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Проведення тематичних заходів в Центрі активного довголіття за участю депутатів Київської міської ради та громади Голосіївського району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88" y="1857364"/>
            <a:ext cx="2285984" cy="2786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001" y="1628800"/>
            <a:ext cx="3128159" cy="2448272"/>
          </a:xfrm>
          <a:prstGeom prst="rect">
            <a:avLst/>
          </a:prstGeom>
        </p:spPr>
      </p:pic>
      <p:pic>
        <p:nvPicPr>
          <p:cNvPr id="8194" name="Picture 2" descr="E:\FOTO\07.09.2018 открытие Центра долголетия\IMG_20180907_1257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260833" cy="243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40" y="4239533"/>
            <a:ext cx="2550860" cy="2435431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83980" y="4442359"/>
            <a:ext cx="2796594" cy="223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236296" y="4653136"/>
            <a:ext cx="1754690" cy="202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15009" y="4000504"/>
            <a:ext cx="1643074" cy="26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00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128"/>
            <a:ext cx="8784976" cy="57302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Послуги,які надаються в  Центрі активного довголіття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1918" y="970602"/>
            <a:ext cx="2347819" cy="556082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студія </a:t>
            </a:r>
            <a:r>
              <a:rPr lang="uk-UA" sz="1200" b="1" dirty="0">
                <a:latin typeface="Arial" pitchFamily="34" charset="0"/>
                <a:cs typeface="Arial" pitchFamily="34" charset="0"/>
              </a:rPr>
              <a:t>комп’ютерної 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грамотності;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студія української та англійської мови;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творча майстерня з прикладного мистецтва;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студія ЛФК, йоги та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фітболу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кабінет довіри (психологічна допомога);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студія краси (послуги перукаря, консультації косметолога);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кабінет масажу;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 тренінги з питань активного довголіття;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курси оборони та самозахисту для жінок;</a:t>
            </a:r>
          </a:p>
          <a:p>
            <a:pPr>
              <a:buFont typeface="Wingdings" pitchFamily="2" charset="2"/>
              <a:buChar char="§"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вокальна студія.</a:t>
            </a:r>
          </a:p>
          <a:p>
            <a:pPr marL="0" indent="0" algn="ctr">
              <a:buNone/>
            </a:pPr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Також </a:t>
            </a:r>
            <a:r>
              <a:rPr lang="uk-UA" sz="1200" b="1" dirty="0">
                <a:latin typeface="Arial" pitchFamily="34" charset="0"/>
                <a:cs typeface="Arial" pitchFamily="34" charset="0"/>
              </a:rPr>
              <a:t>надаються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безкоштовної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медичні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консультації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лікарів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сприянням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депутатів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Київради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24" y="1092531"/>
            <a:ext cx="1517900" cy="187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207" y="4902507"/>
            <a:ext cx="2071417" cy="17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P81116-12183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207" y="3087587"/>
            <a:ext cx="2071417" cy="17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IMG_20181116_12010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03" y="1092531"/>
            <a:ext cx="2510609" cy="187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IMG_20181109_1333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25" y="4871846"/>
            <a:ext cx="2357592" cy="17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IMG-15265e58c9a02d6db078aee6ccca758a-V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04" y="4871803"/>
            <a:ext cx="1769462" cy="17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2335" y="3077176"/>
            <a:ext cx="2120914" cy="172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0077" y="3045484"/>
            <a:ext cx="1936990" cy="172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tcso.gov.ua/wp-content/uploads/2018/10/IMG-e20702cb140404b00ba97a484f6d195c-V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08" y="1064552"/>
            <a:ext cx="1064477" cy="1892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29" y="1076427"/>
            <a:ext cx="1064477" cy="1892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49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420888"/>
            <a:ext cx="9324528" cy="165618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Підвищення стандартів у сфері освіти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15206" y="142852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Мережа загальноосвітніх навчальних закладів 44 заклади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334531" y="963827"/>
            <a:ext cx="63317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51520" y="30194"/>
            <a:ext cx="856895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НОВА УКРАЇНСЬКА ШКОЛА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27954" y="2029841"/>
            <a:ext cx="26788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0340" algn="just"/>
            <a:r>
              <a:rPr lang="uk-UA" sz="3200" b="1" dirty="0" smtClean="0">
                <a:solidFill>
                  <a:srgbClr val="0070C0"/>
                </a:solidFill>
              </a:rPr>
              <a:t>2582 учні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67374" y="2019510"/>
            <a:ext cx="2050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/>
            <a:r>
              <a:rPr lang="uk-UA" sz="3200" b="1" dirty="0" smtClean="0">
                <a:solidFill>
                  <a:srgbClr val="0070C0"/>
                </a:solidFill>
              </a:rPr>
              <a:t>95 класів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8159" y="1125576"/>
            <a:ext cx="1001858" cy="4562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25254" y="2724677"/>
            <a:ext cx="2634446" cy="2310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85658" y="2614613"/>
            <a:ext cx="2295725" cy="2662428"/>
          </a:xfrm>
          <a:prstGeom prst="rect">
            <a:avLst/>
          </a:prstGeom>
        </p:spPr>
      </p:pic>
      <p:sp>
        <p:nvSpPr>
          <p:cNvPr id="8" name="Выгнутая вверх стрелка 7"/>
          <p:cNvSpPr/>
          <p:nvPr/>
        </p:nvSpPr>
        <p:spPr>
          <a:xfrm>
            <a:off x="3202001" y="1494754"/>
            <a:ext cx="2599497" cy="6620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6258" y="5266712"/>
            <a:ext cx="667637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uk-UA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756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b="1" dirty="0" smtClean="0">
                <a:latin typeface="Arial" pitchFamily="34" charset="0"/>
                <a:cs typeface="Arial" pitchFamily="34" charset="0"/>
              </a:rPr>
            </a:br>
            <a:r>
              <a:rPr lang="uk-U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b="1" dirty="0" smtClean="0"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Нова українська школа</a:t>
            </a:r>
            <a:br>
              <a:rPr lang="uk-UA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13, 1 млн.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грн</a:t>
            </a:r>
            <a:r>
              <a:rPr lang="uk-UA" sz="36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/>
            </a:r>
            <a:br>
              <a:rPr lang="uk-UA" sz="36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</a:br>
            <a:r>
              <a:rPr lang="uk-U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b="1" dirty="0" smtClean="0">
                <a:latin typeface="Arial" pitchFamily="34" charset="0"/>
                <a:cs typeface="Arial" pitchFamily="34" charset="0"/>
              </a:rPr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Сучасні меблі для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1 класів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(одномісні парти) –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2790 шт.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671" y="2708920"/>
            <a:ext cx="2706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Багатофункціональні пристрої – 87 шт.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780928"/>
            <a:ext cx="1386044" cy="864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0FE27E-5981-4224-ACCE-CA10E11399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/>
          </a:blip>
          <a:srcRect/>
          <a:stretch>
            <a:fillRect/>
          </a:stretch>
        </p:blipFill>
        <p:spPr>
          <a:xfrm>
            <a:off x="2699792" y="1268760"/>
            <a:ext cx="1287821" cy="114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CF9CE5-64ED-4596-BD54-A4B4298797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/>
            <a:alphaModFix/>
          </a:blip>
          <a:srcRect/>
          <a:stretch>
            <a:fillRect/>
          </a:stretch>
        </p:blipFill>
        <p:spPr>
          <a:xfrm>
            <a:off x="3851920" y="1397877"/>
            <a:ext cx="1008111" cy="13110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860032" y="1412776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Ноутбуки для 1 класу – 77 шт.   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1532615"/>
            <a:ext cx="1577998" cy="10322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7069" y="4099034"/>
            <a:ext cx="1552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b="1" i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i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89040"/>
            <a:ext cx="2408857" cy="93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85184"/>
            <a:ext cx="1584176" cy="15121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20072" y="2852936"/>
            <a:ext cx="1944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Проектори –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87 шт.  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 descr="http://rozumniki.com/upload/iblock/045/v30_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11" y="2679463"/>
            <a:ext cx="1277007" cy="673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214942" y="2928934"/>
            <a:ext cx="965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  <a:p>
            <a:endParaRPr lang="uk-UA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284984"/>
            <a:ext cx="1728192" cy="10081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004048" y="5373216"/>
            <a:ext cx="2384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Дидактичні матеріали – 1152 шт.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D:\Диск Е\РАБОТА\work\алфавит\прописи\все буквы\IMG_1013.jpg"/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380312" y="5085184"/>
            <a:ext cx="1224136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07504" y="4077072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Фліпчарти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 - 100 шт.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5517232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Спортивні мати для зони відпочинку – 400 шт.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видатків загального фонду в розрізі кодів економічної класифікації видатків (1003,8 млн. грн)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36712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4" y="274638"/>
            <a:ext cx="8715436" cy="1143000"/>
          </a:xfrm>
        </p:spPr>
        <p:txBody>
          <a:bodyPr>
            <a:noAutofit/>
          </a:bodyPr>
          <a:lstStyle/>
          <a:p>
            <a:r>
              <a:rPr lang="uk-UA" sz="2700" b="1" dirty="0" smtClean="0">
                <a:latin typeface="Arial" pitchFamily="34" charset="0"/>
                <a:cs typeface="Arial" pitchFamily="34" charset="0"/>
              </a:rPr>
              <a:t>Старт проекту </a:t>
            </a:r>
            <a:br>
              <a:rPr lang="uk-UA" sz="2700" b="1" dirty="0" smtClean="0">
                <a:latin typeface="Arial" pitchFamily="34" charset="0"/>
                <a:cs typeface="Arial" pitchFamily="34" charset="0"/>
              </a:rPr>
            </a:br>
            <a:r>
              <a:rPr lang="uk-UA" sz="2700" b="1" dirty="0" err="1" smtClean="0">
                <a:latin typeface="Arial" pitchFamily="34" charset="0"/>
                <a:cs typeface="Arial" pitchFamily="34" charset="0"/>
              </a:rPr>
              <a:t>“Нова</a:t>
            </a: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 українська </a:t>
            </a:r>
            <a:r>
              <a:rPr lang="uk-UA" sz="2700" b="1" dirty="0" err="1" smtClean="0">
                <a:latin typeface="Arial" pitchFamily="34" charset="0"/>
                <a:cs typeface="Arial" pitchFamily="34" charset="0"/>
              </a:rPr>
              <a:t>школа”</a:t>
            </a:r>
            <a:r>
              <a:rPr lang="uk-UA" sz="2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uk-UA" sz="27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golosiivruo.gov.ua/images/info/1613z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59932" cy="3445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olosiivruo.gov.ua/images/info/16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71966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4878" y="1500174"/>
            <a:ext cx="378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За підсумками підготовки до нового 2018/2019 навчального року Голосіївський район посів І місце щодо реалізації державного стандарту «Нова українська школа»</a:t>
            </a:r>
            <a:endParaRPr lang="uk-UA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8000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6791" y="188641"/>
            <a:ext cx="8117176" cy="115212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Урочисте вручення стипендій Київської міської ради обдарованим учням району</a:t>
            </a:r>
            <a:br>
              <a:rPr lang="uk-UA" sz="2400" b="1" dirty="0" smtClean="0">
                <a:latin typeface="Arial" pitchFamily="34" charset="0"/>
                <a:cs typeface="Arial" pitchFamily="34" charset="0"/>
              </a:rPr>
            </a:br>
            <a:endParaRPr lang="uk-UA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857364"/>
            <a:ext cx="4929222" cy="4143404"/>
          </a:xfrm>
        </p:spPr>
      </p:pic>
      <p:sp>
        <p:nvSpPr>
          <p:cNvPr id="6" name="Прямоугольник 5"/>
          <p:cNvSpPr/>
          <p:nvPr/>
        </p:nvSpPr>
        <p:spPr>
          <a:xfrm>
            <a:off x="5148064" y="2132855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uk-UA" sz="16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 обдарованих  учнів району отримали персональні премії. Голова Голосіївської районної в місті Києві державної адміністрації           урочисто привітав  школярів та вручив їм банківські картки, на які вони щомісяця протягом навчального року отримуватимуть по 1 тисячі гривень</a:t>
            </a:r>
            <a:endParaRPr lang="uk-UA" sz="16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7650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275574"/>
            <a:ext cx="8352220" cy="110229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Районний тур Всеукраїнського конкурсу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«Учитель року - 2019»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http://golosiivruo.gov.ua/images/info/1654z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olosiivruo.gov.ua/images/info/1654z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384376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933056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Проведено  І (районний) тур Всеукраїнського конкурсу «Учитель року - 2019», в якому  взяли участь 14 педагогічних працівників із 9-ти закладів загальної середньої освіти району. </a:t>
            </a:r>
          </a:p>
          <a:p>
            <a:pPr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Учасники і переможці районного туру конкурсу були нагороджені Почесними грамотами Голосіївської районної в місті Києві державної адміністрації, грамотами управління освіти і грошовою винагородою. Учасниками ІІ (міського) туру Всеукраїнського конкурсу "Учитель року - 2019"стали педагогічні працівники, які посіли І місце з шкіл І-ІІІ ступенів № 36, № 151, №236, №269, №85 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5141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Інформатизація освітнього процесу з використанням сучасних цифрових  пристроїв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369" y="1378425"/>
            <a:ext cx="5447759" cy="4662938"/>
          </a:xfrm>
        </p:spPr>
        <p:txBody>
          <a:bodyPr>
            <a:normAutofit fontScale="925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реалізовано проект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«Електронний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  підручник» для учнів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5-7-х класів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гімназії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№ 179, ліцею «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Голосіївський»  №241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,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     спеціальної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школи-інтернату 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11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обладнано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STEM-лабораторію 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закуплено  нове обладнання у ліцеї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«Голосіївський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» №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241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uk-UA" sz="2000" b="1" dirty="0">
                <a:latin typeface="Arial" pitchFamily="34" charset="0"/>
                <a:cs typeface="Arial" pitchFamily="34" charset="0"/>
              </a:rPr>
              <a:t>з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акуплено  цифрове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мультимедійне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обладнання для проведення лабораторних і практичних робіт з фізики, хімії,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біології в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ЗЗСО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№№15, 21, 33, 36, 59, 85, 108,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112, 116, 179, 220, 227, 269, 241, 269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1357298"/>
            <a:ext cx="3168352" cy="4714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69148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9412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Мережа дошкільних навчальних закладів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51 заклад</a:t>
            </a:r>
            <a:r>
              <a:rPr lang="uk-UA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700" b="1" dirty="0" smtClean="0">
                <a:latin typeface="Arial" pitchFamily="34" charset="0"/>
                <a:cs typeface="Arial" pitchFamily="34" charset="0"/>
              </a:rPr>
            </a:b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/>
              <a:t>Середня завантаженість ДНЗ, учнів/місце</a:t>
            </a:r>
            <a:endParaRPr lang="uk-UA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Заклад дошкільної освіти № 106                   Потужність – 6 груп,  110 дітей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714488"/>
            <a:ext cx="3953269" cy="4143404"/>
          </a:xfrm>
          <a:prstGeom prst="rect">
            <a:avLst/>
          </a:prstGeom>
        </p:spPr>
      </p:pic>
      <p:pic>
        <p:nvPicPr>
          <p:cNvPr id="4" name="Picture 4" descr="http://golosiivruo.gov.ua/images/info/1394z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643050"/>
            <a:ext cx="4857784" cy="4214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Задоволення культурних потреб та охорона культурної спадщини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312" y="260648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99BE87-780D-43E3-9BAC-5C1AE704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77800"/>
            <a:ext cx="8262689" cy="112615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Arial" pitchFamily="34" charset="0"/>
                <a:cs typeface="Arial" pitchFamily="34" charset="0"/>
              </a:rPr>
              <a:t>Структура  мережі</a:t>
            </a:r>
            <a:br>
              <a:rPr lang="uk-UA" sz="2800" b="1" dirty="0">
                <a:latin typeface="Arial" pitchFamily="34" charset="0"/>
                <a:cs typeface="Arial" pitchFamily="34" charset="0"/>
              </a:rPr>
            </a:br>
            <a:r>
              <a:rPr lang="uk-UA" sz="2800" b="1" dirty="0">
                <a:latin typeface="Arial" pitchFamily="34" charset="0"/>
                <a:cs typeface="Arial" pitchFamily="34" charset="0"/>
              </a:rPr>
              <a:t>культурно-освітніх закладів району</a:t>
            </a:r>
            <a:endParaRPr lang="uk-UA" sz="2800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="" xmlns:a16="http://schemas.microsoft.com/office/drawing/2014/main" id="{28BB6C9C-FA79-41D9-BDB9-DADF4E839A9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43034942"/>
              </p:ext>
            </p:extLst>
          </p:nvPr>
        </p:nvGraphicFramePr>
        <p:xfrm>
          <a:off x="467544" y="1556792"/>
          <a:ext cx="82089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8033613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7D00AB-F611-47E9-BC19-82AF819F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8960"/>
            <a:ext cx="9144000" cy="894080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defRPr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Фінансування </a:t>
            </a:r>
            <a:r>
              <a:rPr lang="uk-UA" sz="2800" b="1" dirty="0">
                <a:latin typeface="Arial" pitchFamily="34" charset="0"/>
                <a:cs typeface="Arial" pitchFamily="34" charset="0"/>
              </a:rPr>
              <a:t>закладів культурно-освітньої сфери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району,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тис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грн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2">
            <a:extLst>
              <a:ext uri="{FF2B5EF4-FFF2-40B4-BE49-F238E27FC236}">
                <a16:creationId xmlns="" xmlns:a16="http://schemas.microsoft.com/office/drawing/2014/main" id="{B1DA4160-8EF7-448A-8D5B-CFD57270F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6471931"/>
              </p:ext>
            </p:extLst>
          </p:nvPr>
        </p:nvGraphicFramePr>
        <p:xfrm>
          <a:off x="1062506" y="1969610"/>
          <a:ext cx="6915956" cy="452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69955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8352928" cy="10801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 використання коштів загального фонду бюджету за 2016-2018 роки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839849162"/>
              </p:ext>
            </p:extLst>
          </p:nvPr>
        </p:nvGraphicFramePr>
        <p:xfrm>
          <a:off x="179512" y="1601416"/>
          <a:ext cx="8496944" cy="47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2849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2424FD-80AB-453D-A28A-10F2159D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81"/>
            <a:ext cx="5076056" cy="1224136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частини приміщення з заміною вхідних дверей Київської дитячої музичної школи №</a:t>
            </a: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38, </a:t>
            </a:r>
            <a:b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вул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Якубовського, 7 </a:t>
            </a: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 </a:t>
            </a:r>
            <a:r>
              <a:rPr lang="uk-U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55D73E-52CA-400D-966B-EC55373BD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1547664" y="3429000"/>
            <a:ext cx="2232248" cy="36724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B6BCCB-4035-41EA-B396-8E0FAE411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520" y="1772816"/>
            <a:ext cx="3816424" cy="2125801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00BA26BA-AA82-4EDD-B19A-37C8E1D1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40" y="5013176"/>
            <a:ext cx="3888432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частини приміщення з вхідною групою Київської дитячої художньої школи №9  (вул. Смолича, 4)</a:t>
            </a:r>
            <a:endParaRPr lang="uk-UA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2F4E1B8-07E1-4E2D-8EFA-CD007FEE3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48064" y="908720"/>
            <a:ext cx="338437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995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72FB7B-8D98-42EC-8249-71F516BB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80" y="122830"/>
            <a:ext cx="7886700" cy="14193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ремонт туалетного блоку,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заміна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вікон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із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встановленням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грат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дитячо-юнацького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клубу  «Романтик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вул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Тарасівська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36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</a:t>
            </a:r>
            <a:endParaRPr lang="uk-UA" sz="2400" b="1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554F457D-ED0B-47AD-AE79-509A7B980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47750" y="1511950"/>
            <a:ext cx="3238500" cy="2402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EEB1528-8426-43B0-96AB-B2410378C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125" y="4350788"/>
            <a:ext cx="3409950" cy="2030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B2AF91-6E64-4A6E-A44D-38FE52AB4D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1116"/>
          <a:stretch/>
        </p:blipFill>
        <p:spPr>
          <a:xfrm>
            <a:off x="5295901" y="4333882"/>
            <a:ext cx="3248024" cy="2047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C4671A-B111-4477-93AC-2F7E8AD269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6" y="1499786"/>
            <a:ext cx="3190874" cy="23673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2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B0C8B1-F335-42B2-A363-CD230C05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1340768"/>
            <a:ext cx="2664296" cy="1656184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ремонт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частини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приміщення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заміною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вхідних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дверей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Київської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театральної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школи-студії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b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вул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Велика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Васильківська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76-Б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76A3750E-B0EE-4946-A6D9-617DB4DE4EC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00192" y="4437112"/>
            <a:ext cx="2567584" cy="16969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покрівлі та  частини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приміщення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кіноконцертної зали Будинку культури «Конча-Заспа</a:t>
            </a:r>
            <a:r>
              <a:rPr lang="uk-UA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вул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Генерала </a:t>
            </a:r>
            <a:r>
              <a:rPr lang="uk-UA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Матикіна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5B85BBF6-789E-466D-8B63-B6A29D89D0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656"/>
          <a:stretch/>
        </p:blipFill>
        <p:spPr>
          <a:xfrm>
            <a:off x="395537" y="3861048"/>
            <a:ext cx="2808311" cy="2808312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00B330-45FF-4E26-B8EA-F1B4995DAE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91880" y="3933056"/>
            <a:ext cx="2592288" cy="266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E0E4C4-8424-4317-AF3C-BB2D3C66BD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7543" y="764705"/>
            <a:ext cx="2736306" cy="2736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F7AA27-EFE3-4E40-A7BE-B9FFD979A1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91880" y="764704"/>
            <a:ext cx="259228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0602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7031F7-CA52-43BE-85C0-5F21B153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597025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системи вентиляції Київської дитячої музичної школи №3 ім. </a:t>
            </a: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В.С.Косенка</a:t>
            </a:r>
            <a:b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uk-UA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вул. Володимирська, 78)  </a:t>
            </a: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Київської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вечірньої музичної школи №1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. К.Г. 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Стеценка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(вул.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Антоновича,19Б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uk-U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D8442721-E90A-4728-9A0D-9528EE699E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114550"/>
            <a:ext cx="2445544" cy="197167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FA1006-F617-4CC4-BA03-265B9D8E78D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569" y="2190758"/>
            <a:ext cx="2603756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F9C8CB-A3F0-49F3-98CE-5A085929CD2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426" y="2171701"/>
            <a:ext cx="2532662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2A9CECB-A3AB-4A63-9857-CD203E145357}"/>
              </a:ext>
            </a:extLst>
          </p:cNvPr>
          <p:cNvPicPr/>
          <p:nvPr/>
        </p:nvPicPr>
        <p:blipFill rotWithShape="1">
          <a:blip r:embed="rId6" cstate="email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80325" y="4352933"/>
            <a:ext cx="2553044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0424CE-3033-4D17-B005-F861C1F6C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6" y="4333883"/>
            <a:ext cx="2438400" cy="22098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1E7618-7E6B-46D8-9F3F-E63B6B96F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125" y="4362450"/>
            <a:ext cx="24765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76658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B36449D-5D74-462C-93CF-837C84BCBC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4282" y="0"/>
            <a:ext cx="8784976" cy="1008112"/>
          </a:xfrm>
          <a:noFill/>
          <a:ln/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Культурно-освітні та мистецькі  заходи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C78677-589E-452E-B9AC-8978BBE312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43372" y="1785926"/>
            <a:ext cx="2717745" cy="2016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333C48-4C7D-456D-9146-850CC07D44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527" y="3786190"/>
            <a:ext cx="4772715" cy="27391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43372" y="0"/>
            <a:ext cx="466643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Закладами культурно-освітньої сфери району було організовано більше 3 000 заходів, участь в яких взяло близько 15 000 учасників;</a:t>
            </a:r>
            <a:r>
              <a:rPr lang="uk-UA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uk-U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9864B8-C380-446F-9420-7710932D4D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2844" y="857232"/>
            <a:ext cx="3857652" cy="2831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D29CDA-7472-4898-ADF2-A85E90AD60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6166916" y="3834348"/>
            <a:ext cx="3286147" cy="21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9995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FD937EB-F0F9-495C-865A-87F84ECEF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504" y="132737"/>
            <a:ext cx="8928993" cy="737419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Більше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500 вихованців клубних закладів району здобули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перемогу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у всеукраїнських та міжнародних творчих конкурсах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32E9F30-3E11-4A4A-B30D-1DCE7DB03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93"/>
          <a:stretch/>
        </p:blipFill>
        <p:spPr>
          <a:xfrm>
            <a:off x="5500694" y="1000108"/>
            <a:ext cx="3434855" cy="3571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400A55-F2A1-482F-A822-E803A18424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63563"/>
            <a:ext cx="2535100" cy="37411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34A64BC-5C17-431D-9947-E27799583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71736" y="4000504"/>
            <a:ext cx="2857520" cy="26642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B80A320-5AA5-4F15-A5ED-26B55E26E5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179512" y="4778486"/>
            <a:ext cx="2320339" cy="19628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4618FFC-DA60-45B4-94FB-75B4BC946F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894" t="-1578"/>
          <a:stretch/>
        </p:blipFill>
        <p:spPr>
          <a:xfrm>
            <a:off x="2285984" y="1500174"/>
            <a:ext cx="3071834" cy="230425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089A0B-3A4F-49A6-93BD-BEF4012C49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83"/>
          <a:stretch/>
        </p:blipFill>
        <p:spPr>
          <a:xfrm>
            <a:off x="5436096" y="4704923"/>
            <a:ext cx="1636234" cy="195888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4B62266-CF76-4622-880D-66F43DDF15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53718" y="4714884"/>
            <a:ext cx="1590282" cy="21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3212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FD937EB-F0F9-495C-865A-87F84ECEF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7973" y="217716"/>
            <a:ext cx="8931729" cy="691004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600 учнів мистецьких шкіл району</a:t>
            </a:r>
            <a:b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стали переможцями престижних мистецьких конкурсів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940A19-51F2-4E70-A924-820DE72BA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31525" y="1013269"/>
            <a:ext cx="2923579" cy="30251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C1F0EC-2705-48D2-A6E9-C39AA822D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179513" y="1010148"/>
            <a:ext cx="2736304" cy="35848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9B3581-2CE8-4874-8DE0-5A325F2B43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980728"/>
            <a:ext cx="2527673" cy="34860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5681AD2-1181-4C3B-9038-287EDD438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/>
          <a:stretch/>
        </p:blipFill>
        <p:spPr>
          <a:xfrm>
            <a:off x="2771800" y="4365105"/>
            <a:ext cx="2016223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931DD6-0846-451C-A975-C493462C78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04048" y="4353268"/>
            <a:ext cx="4004568" cy="2244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2A11E5-7D0A-456E-9483-FD5A2AE4C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4003" y="4643198"/>
            <a:ext cx="2374899" cy="20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31480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FD937EB-F0F9-495C-865A-87F84ECEF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5154" y="116631"/>
            <a:ext cx="8821271" cy="792089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Стипендіати 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Київського міського голови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77956C-5675-409F-9AEB-35374FD43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5720" y="1285860"/>
            <a:ext cx="5544616" cy="44475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0192" y="1988840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Творчу стипендію Київського міського голови у поточному році отримали 6 учнів шкіл естетичного виховання Голосіївського району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03652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E3281B-9D51-419B-850D-928FC39C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98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У 2018 році в районі було організовано 17 масштабних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загальнорайонних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культурно-мистецьких програм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61437AA-2FBC-4F09-8FCE-0584E520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519" y="4149080"/>
            <a:ext cx="4896545" cy="24755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2EB2AE7-FB45-4478-8622-F1002FF9DE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128" t="4415" r="156859" b="-4415"/>
          <a:stretch/>
        </p:blipFill>
        <p:spPr>
          <a:xfrm>
            <a:off x="5839571" y="4313295"/>
            <a:ext cx="1210236" cy="2796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3062C3-8EBD-44E2-8754-273080186E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36096" y="4164045"/>
            <a:ext cx="3528392" cy="2433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6D892C6-581E-4FCB-AF76-258262BDF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28157" y="980728"/>
            <a:ext cx="3143564" cy="29523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22795A4-B053-414C-92A5-E9F573A851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/>
          <a:stretch/>
        </p:blipFill>
        <p:spPr>
          <a:xfrm>
            <a:off x="5580112" y="980728"/>
            <a:ext cx="3418448" cy="29523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F949494-C7E9-4B16-A66E-17913F1877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512" y="980728"/>
            <a:ext cx="203520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596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9DA678-0447-4FBA-B5B4-DE50AA14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61" y="0"/>
            <a:ext cx="8014189" cy="720970"/>
          </a:xfrm>
        </p:spPr>
        <p:txBody>
          <a:bodyPr>
            <a:normAutofit/>
          </a:bodyPr>
          <a:lstStyle/>
          <a:p>
            <a:pPr algn="ctr">
              <a:tabLst>
                <a:tab pos="1349375" algn="l"/>
              </a:tabLst>
            </a:pPr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Загальнорайонні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заходи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="" xmlns:a16="http://schemas.microsoft.com/office/drawing/2014/main" id="{80C9DB56-4185-45D4-BFE4-C985E2EF2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27984" y="692696"/>
            <a:ext cx="4248472" cy="3025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2E25F6-1815-47CA-9A8F-F3A09BDB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27984" y="3861048"/>
            <a:ext cx="4320480" cy="25202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BD420B5-C04B-400A-B485-620C3FE0AF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11560" y="620688"/>
            <a:ext cx="3384376" cy="31164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6002D8F-99C9-4030-9612-2743D02600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/>
          <a:srcRect/>
          <a:stretch/>
        </p:blipFill>
        <p:spPr>
          <a:xfrm>
            <a:off x="1187624" y="3861048"/>
            <a:ext cx="2304256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244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видатків спеціального фонду в розрізі видів видатків (232,0 млн. </a:t>
            </a:r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грн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80728"/>
          <a:ext cx="91440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AA8BD85E-87E9-4EC3-A8BD-0340982E5229}"/>
              </a:ext>
            </a:extLst>
          </p:cNvPr>
          <p:cNvSpPr txBox="1">
            <a:spLocks noChangeArrowheads="1"/>
          </p:cNvSpPr>
          <p:nvPr/>
        </p:nvSpPr>
        <p:spPr>
          <a:xfrm>
            <a:off x="50537" y="0"/>
            <a:ext cx="9093467" cy="1245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Пам'ятки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культурної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спадщини району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Organization Chart 2">
            <a:extLst>
              <a:ext uri="{FF2B5EF4-FFF2-40B4-BE49-F238E27FC236}">
                <a16:creationId xmlns="" xmlns:a16="http://schemas.microsoft.com/office/drawing/2014/main" id="{265A6F4E-F937-4630-996B-87B7916F53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3568" y="1495385"/>
            <a:ext cx="7632848" cy="4823765"/>
            <a:chOff x="286" y="1082"/>
            <a:chExt cx="2931" cy="720"/>
          </a:xfrm>
        </p:grpSpPr>
        <p:cxnSp>
          <p:nvCxnSpPr>
            <p:cNvPr id="2052" name="_s2052">
              <a:extLst>
                <a:ext uri="{FF2B5EF4-FFF2-40B4-BE49-F238E27FC236}">
                  <a16:creationId xmlns="" xmlns:a16="http://schemas.microsoft.com/office/drawing/2014/main" id="{C3AF8B88-A028-4918-A702-BA9242BF2024}"/>
                </a:ext>
              </a:extLst>
            </p:cNvPr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16200000" flipV="1">
              <a:off x="2180" y="909"/>
              <a:ext cx="144" cy="106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>
              <a:extLst>
                <a:ext uri="{FF2B5EF4-FFF2-40B4-BE49-F238E27FC236}">
                  <a16:creationId xmlns="" xmlns:a16="http://schemas.microsoft.com/office/drawing/2014/main" id="{60787135-B62D-437D-AD4D-A251BAD46456}"/>
                </a:ext>
              </a:extLst>
            </p:cNvPr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 flipV="1">
              <a:off x="1676" y="1413"/>
              <a:ext cx="144" cy="5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>
              <a:extLst>
                <a:ext uri="{FF2B5EF4-FFF2-40B4-BE49-F238E27FC236}">
                  <a16:creationId xmlns="" xmlns:a16="http://schemas.microsoft.com/office/drawing/2014/main" id="{251FC13E-BB72-4B96-9FBF-E7C02BFAC294}"/>
                </a:ext>
              </a:extLst>
            </p:cNvPr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5400000" flipH="1" flipV="1">
              <a:off x="1159" y="955"/>
              <a:ext cx="144" cy="97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2055">
              <a:extLst>
                <a:ext uri="{FF2B5EF4-FFF2-40B4-BE49-F238E27FC236}">
                  <a16:creationId xmlns="" xmlns:a16="http://schemas.microsoft.com/office/drawing/2014/main" id="{F9C98968-135E-41FF-917A-58F22FC31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" y="1082"/>
              <a:ext cx="231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856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об'єктів культурної спадщини</a:t>
              </a:r>
              <a:endParaRPr kumimoji="0" lang="ru-RU" altLang="uk-UA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_s2056">
              <a:extLst>
                <a:ext uri="{FF2B5EF4-FFF2-40B4-BE49-F238E27FC236}">
                  <a16:creationId xmlns="" xmlns:a16="http://schemas.microsoft.com/office/drawing/2014/main" id="{5FFE8CF5-7392-46EB-9066-DCB6E63FB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" y="1514"/>
              <a:ext cx="91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95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національного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значення</a:t>
              </a:r>
              <a:endParaRPr kumimoji="0" lang="ru-RU" altLang="uk-U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_s2057">
              <a:extLst>
                <a:ext uri="{FF2B5EF4-FFF2-40B4-BE49-F238E27FC236}">
                  <a16:creationId xmlns="" xmlns:a16="http://schemas.microsoft.com/office/drawing/2014/main" id="{D6F58146-59FE-49A8-B01E-867EE4779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287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місцевого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значення</a:t>
              </a:r>
              <a:endParaRPr kumimoji="0" lang="ru-RU" altLang="uk-U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_s2058">
              <a:extLst>
                <a:ext uri="{FF2B5EF4-FFF2-40B4-BE49-F238E27FC236}">
                  <a16:creationId xmlns="" xmlns:a16="http://schemas.microsoft.com/office/drawing/2014/main" id="{8F3F7B3B-EB7C-4914-8383-AD8B5C376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474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щойно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виявлені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2400" b="0" i="0" u="none" strike="noStrike" cap="none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0061542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="" xmlns:a16="http://schemas.microsoft.com/office/drawing/2014/main" id="{B49225E4-E748-463B-8AB1-F1DE7511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42" y="0"/>
            <a:ext cx="8761687" cy="1163782"/>
          </a:xfrm>
        </p:spPr>
        <p:txBody>
          <a:bodyPr>
            <a:normAutofit/>
          </a:bodyPr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Здійснено </a:t>
            </a:r>
            <a:r>
              <a:rPr lang="uk-UA" alt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27 комісійних обстежень  пам'яток культурної спадщини Голосіївського 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району</a:t>
            </a:r>
            <a:endParaRPr lang="ru-RU" alt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13">
            <a:extLst>
              <a:ext uri="{FF2B5EF4-FFF2-40B4-BE49-F238E27FC236}">
                <a16:creationId xmlns="" xmlns:a16="http://schemas.microsoft.com/office/drawing/2014/main" id="{3AC13146-D0AF-407A-9A26-D716EC01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3" y="4725144"/>
            <a:ext cx="2307041" cy="1944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>
            <a:extLst>
              <a:ext uri="{FF2B5EF4-FFF2-40B4-BE49-F238E27FC236}">
                <a16:creationId xmlns="" xmlns:a16="http://schemas.microsoft.com/office/drawing/2014/main" id="{E132428A-25C4-4C57-A459-14B9352C5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28" y="4459226"/>
            <a:ext cx="2834440" cy="22821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>
            <a:extLst>
              <a:ext uri="{FF2B5EF4-FFF2-40B4-BE49-F238E27FC236}">
                <a16:creationId xmlns="" xmlns:a16="http://schemas.microsoft.com/office/drawing/2014/main" id="{8F87BE36-E43A-4F43-A8B7-ED3DFE07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581128"/>
            <a:ext cx="2304256" cy="2088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>
            <a:extLst>
              <a:ext uri="{FF2B5EF4-FFF2-40B4-BE49-F238E27FC236}">
                <a16:creationId xmlns="" xmlns:a16="http://schemas.microsoft.com/office/drawing/2014/main" id="{B1AF2E31-FF53-427F-9F46-07023E41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94" y="1102075"/>
            <a:ext cx="3518838" cy="3201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>
            <a:extLst>
              <a:ext uri="{FF2B5EF4-FFF2-40B4-BE49-F238E27FC236}">
                <a16:creationId xmlns="" xmlns:a16="http://schemas.microsoft.com/office/drawing/2014/main" id="{70C9F452-E2D5-4B5B-92A6-B3CF8B5C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4" y="1031981"/>
            <a:ext cx="1450858" cy="33981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User\Desktop\Могила_Лесі_Українки,_поета,_письменника.JPG">
            <a:extLst>
              <a:ext uri="{FF2B5EF4-FFF2-40B4-BE49-F238E27FC236}">
                <a16:creationId xmlns="" xmlns:a16="http://schemas.microsoft.com/office/drawing/2014/main" id="{B107B6CB-77FD-40A8-828A-8973305B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8" y="1070580"/>
            <a:ext cx="1530191" cy="33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355663-BD8F-4074-B5E6-5B1ED498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722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Сфера туризму Голосіївського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району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rganization Chart 2">
            <a:extLst>
              <a:ext uri="{FF2B5EF4-FFF2-40B4-BE49-F238E27FC236}">
                <a16:creationId xmlns="" xmlns:a16="http://schemas.microsoft.com/office/drawing/2014/main" id="{E31E5947-0522-4E76-AA99-B8B3AB7E6A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1681" y="1424201"/>
            <a:ext cx="7264960" cy="4683596"/>
            <a:chOff x="137" y="1082"/>
            <a:chExt cx="2216" cy="1152"/>
          </a:xfrm>
        </p:grpSpPr>
        <p:cxnSp>
          <p:nvCxnSpPr>
            <p:cNvPr id="1028" name="_s1028">
              <a:extLst>
                <a:ext uri="{FF2B5EF4-FFF2-40B4-BE49-F238E27FC236}">
                  <a16:creationId xmlns="" xmlns:a16="http://schemas.microsoft.com/office/drawing/2014/main" id="{F8B08B9E-5C5B-4313-8329-EAD614A059B9}"/>
                </a:ext>
              </a:extLst>
            </p:cNvPr>
            <p:cNvCxnSpPr>
              <a:cxnSpLocks noChangeShapeType="1"/>
              <a:stCxn id="9" idx="3"/>
              <a:endCxn id="6" idx="2"/>
            </p:cNvCxnSpPr>
            <p:nvPr/>
          </p:nvCxnSpPr>
          <p:spPr bwMode="auto">
            <a:xfrm flipV="1">
              <a:off x="1201" y="1370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>
              <a:extLst>
                <a:ext uri="{FF2B5EF4-FFF2-40B4-BE49-F238E27FC236}">
                  <a16:creationId xmlns="" xmlns:a16="http://schemas.microsoft.com/office/drawing/2014/main" id="{CA2A5C01-EF93-40CC-9F0D-22F6A41B1767}"/>
                </a:ext>
              </a:extLst>
            </p:cNvPr>
            <p:cNvCxnSpPr>
              <a:cxnSpLocks noChangeShapeType="1"/>
              <a:stCxn id="8" idx="1"/>
              <a:endCxn id="6" idx="2"/>
            </p:cNvCxnSpPr>
            <p:nvPr/>
          </p:nvCxnSpPr>
          <p:spPr bwMode="auto">
            <a:xfrm rot="10800000">
              <a:off x="1345" y="1370"/>
              <a:ext cx="144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>
              <a:extLst>
                <a:ext uri="{FF2B5EF4-FFF2-40B4-BE49-F238E27FC236}">
                  <a16:creationId xmlns="" xmlns:a16="http://schemas.microsoft.com/office/drawing/2014/main" id="{6DACF2AF-0514-48EF-B771-D0522A92C0D1}"/>
                </a:ext>
              </a:extLst>
            </p:cNvPr>
            <p:cNvCxnSpPr>
              <a:cxnSpLocks noChangeShapeType="1"/>
              <a:stCxn id="7" idx="3"/>
              <a:endCxn id="6" idx="2"/>
            </p:cNvCxnSpPr>
            <p:nvPr/>
          </p:nvCxnSpPr>
          <p:spPr bwMode="auto">
            <a:xfrm flipV="1">
              <a:off x="1201" y="1370"/>
              <a:ext cx="144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_s1031">
              <a:extLst>
                <a:ext uri="{FF2B5EF4-FFF2-40B4-BE49-F238E27FC236}">
                  <a16:creationId xmlns="" xmlns:a16="http://schemas.microsoft.com/office/drawing/2014/main" id="{FBE29899-65BD-4B78-8178-05389DBC1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" y="108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3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286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суб’єктів</a:t>
              </a:r>
              <a:endParaRPr kumimoji="0" lang="ru-RU" altLang="uk-UA" sz="3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" name="_s1032">
              <a:extLst>
                <a:ext uri="{FF2B5EF4-FFF2-40B4-BE49-F238E27FC236}">
                  <a16:creationId xmlns="" xmlns:a16="http://schemas.microsoft.com/office/drawing/2014/main" id="{0BEF6866-1F36-4200-BBB6-A0E2770F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179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туроператорів</a:t>
              </a:r>
              <a:r>
                <a:rPr kumimoji="0" lang="ru-RU" altLang="uk-UA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_s1033">
              <a:extLst>
                <a:ext uri="{FF2B5EF4-FFF2-40B4-BE49-F238E27FC236}">
                  <a16:creationId xmlns="" xmlns:a16="http://schemas.microsoft.com/office/drawing/2014/main" id="{E03085E1-0490-433A-BAA7-5B3A2908A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95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турагентів</a:t>
              </a:r>
              <a:endParaRPr kumimoji="0" lang="ru-RU" altLang="uk-UA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_s1034">
              <a:extLst>
                <a:ext uri="{FF2B5EF4-FFF2-40B4-BE49-F238E27FC236}">
                  <a16:creationId xmlns="" xmlns:a16="http://schemas.microsoft.com/office/drawing/2014/main" id="{C7103E6B-0C21-4E92-85A1-10EB7B748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" y="1946"/>
              <a:ext cx="10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12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uk-UA" altLang="uk-UA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туроператорів внутрішнього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та в</a:t>
              </a:r>
              <a:r>
                <a:rPr kumimoji="0" lang="ru-RU" altLang="uk-UA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’</a:t>
              </a:r>
              <a:r>
                <a:rPr kumimoji="0" lang="uk-UA" altLang="uk-UA" sz="18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їзного</a:t>
              </a:r>
              <a:r>
                <a:rPr kumimoji="0" lang="uk-UA" altLang="uk-UA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туризму</a:t>
              </a:r>
              <a:endParaRPr kumimoji="0" lang="ru-RU" altLang="uk-UA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752084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CF6634FA-A952-4AAD-A8C1-425070D0CA7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"/>
            <a:ext cx="9144000" cy="157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Сфера туризму Голосіївського </a:t>
            </a:r>
            <a:r>
              <a:rPr lang="uk-UA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району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Organization Chart 2">
            <a:extLst>
              <a:ext uri="{FF2B5EF4-FFF2-40B4-BE49-F238E27FC236}">
                <a16:creationId xmlns="" xmlns:a16="http://schemas.microsoft.com/office/drawing/2014/main" id="{52A3AB4C-D926-40B4-8997-9431CC64F7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51118" y="1695450"/>
            <a:ext cx="6110768" cy="4248150"/>
            <a:chOff x="337" y="1082"/>
            <a:chExt cx="2055" cy="720"/>
          </a:xfrm>
        </p:grpSpPr>
        <p:cxnSp>
          <p:nvCxnSpPr>
            <p:cNvPr id="4100" name="_s4100">
              <a:extLst>
                <a:ext uri="{FF2B5EF4-FFF2-40B4-BE49-F238E27FC236}">
                  <a16:creationId xmlns="" xmlns:a16="http://schemas.microsoft.com/office/drawing/2014/main" id="{819B649C-B626-4A05-B1B4-BBDA5FF8A389}"/>
                </a:ext>
              </a:extLst>
            </p:cNvPr>
            <p:cNvCxnSpPr>
              <a:cxnSpLocks noChangeShapeType="1"/>
              <a:stCxn id="9" idx="1"/>
              <a:endCxn id="7" idx="2"/>
            </p:cNvCxnSpPr>
            <p:nvPr/>
          </p:nvCxnSpPr>
          <p:spPr bwMode="auto">
            <a:xfrm rot="10800000">
              <a:off x="1347" y="1370"/>
              <a:ext cx="181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1" name="_s4101">
              <a:extLst>
                <a:ext uri="{FF2B5EF4-FFF2-40B4-BE49-F238E27FC236}">
                  <a16:creationId xmlns="" xmlns:a16="http://schemas.microsoft.com/office/drawing/2014/main" id="{BAE00051-40EE-40D0-8419-B0E71E291790}"/>
                </a:ext>
              </a:extLst>
            </p:cNvPr>
            <p:cNvCxnSpPr>
              <a:cxnSpLocks noChangeShapeType="1"/>
              <a:stCxn id="8" idx="3"/>
              <a:endCxn id="7" idx="2"/>
            </p:cNvCxnSpPr>
            <p:nvPr/>
          </p:nvCxnSpPr>
          <p:spPr bwMode="auto">
            <a:xfrm flipV="1">
              <a:off x="1201" y="1370"/>
              <a:ext cx="145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4102">
              <a:extLst>
                <a:ext uri="{FF2B5EF4-FFF2-40B4-BE49-F238E27FC236}">
                  <a16:creationId xmlns="" xmlns:a16="http://schemas.microsoft.com/office/drawing/2014/main" id="{34AC6EA9-A172-49DF-B1F5-1103B2602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082"/>
              <a:ext cx="1121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4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23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4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готелі</a:t>
              </a:r>
            </a:p>
          </p:txBody>
        </p:sp>
        <p:sp>
          <p:nvSpPr>
            <p:cNvPr id="8" name="_s4103">
              <a:extLst>
                <a:ext uri="{FF2B5EF4-FFF2-40B4-BE49-F238E27FC236}">
                  <a16:creationId xmlns="" xmlns:a16="http://schemas.microsoft.com/office/drawing/2014/main" id="{661FB77D-B229-41E5-8F2D-07B2155E5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8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зіркових</a:t>
              </a:r>
              <a:r>
                <a:rPr kumimoji="0" lang="ru-RU" altLang="uk-UA" sz="2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9" name="_s4104">
              <a:extLst>
                <a:ext uri="{FF2B5EF4-FFF2-40B4-BE49-F238E27FC236}">
                  <a16:creationId xmlns="" xmlns:a16="http://schemas.microsoft.com/office/drawing/2014/main" id="{9B7967D4-BBB7-421F-B9ED-E187F8ECC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51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15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uk-UA" sz="30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беззіркових</a:t>
              </a:r>
              <a:endParaRPr kumimoji="0" lang="ru-RU" altLang="uk-UA" sz="1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039303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68B50A-8A5C-484F-AFEB-5B5F6B05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2" y="0"/>
            <a:ext cx="9144000" cy="95980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Міжнародна туристична виставка </a:t>
            </a:r>
            <a:b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UITT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2018 «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Україна - подорожі та туризм»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EF00AE5-9606-47D4-B6BA-2769F5BBB2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22"/>
            <a:ext cx="5080000" cy="533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34376A-128D-4CEA-9E56-4F50C78E6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000240"/>
            <a:ext cx="4214810" cy="439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81300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6BB86C-EDCD-4A6E-8429-1190BB24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1024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 району на міських та всеукраїнських змаганнях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9F5EEA0-F98C-48BE-82FD-8A640A844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1002" y="1438505"/>
            <a:ext cx="3785434" cy="25887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7BB1BA-9723-4301-B04F-82008F2609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4" y="1477414"/>
            <a:ext cx="4881984" cy="52374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9AD2407-CFD7-4914-925B-23C0F0294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277239" y="4046707"/>
            <a:ext cx="3793787" cy="2626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820942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EDB13-32B7-4698-A9C9-28CCF9E9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430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Творча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співпраця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Азербайджанський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культурний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центр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Мусліма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Магомаєва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 в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рамках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культурно-просвітницького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проекту «Діалог культур»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C881E6-2391-438D-8091-DC6BCF07A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1556792"/>
            <a:ext cx="3888431" cy="266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24F1E31-419B-4441-8E43-720A90498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4365104"/>
            <a:ext cx="2689997" cy="2304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69972A4-36DA-4592-B15C-E94BEEF089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639"/>
          <a:stretch/>
        </p:blipFill>
        <p:spPr>
          <a:xfrm>
            <a:off x="3458844" y="4365104"/>
            <a:ext cx="1905243" cy="23042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CA1F7B1-B033-431C-A2AA-1D98343E756E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67544" y="1556793"/>
            <a:ext cx="4320480" cy="26642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6DB0E59-5A23-498B-B26D-18CC4903F3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42"/>
          <a:stretch/>
        </p:blipFill>
        <p:spPr>
          <a:xfrm>
            <a:off x="5652120" y="4365104"/>
            <a:ext cx="3298803" cy="2266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397569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EDB13-32B7-4698-A9C9-28CCF9E9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9" y="332656"/>
            <a:ext cx="8843963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Творча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співпраця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 «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Київська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вірменська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громада» та  з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Київським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національно-культурним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товариством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поляків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«ЗГОДА»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="" xmlns:a16="http://schemas.microsoft.com/office/drawing/2014/main" id="{E0F7DB44-1C67-4AC7-A7C5-FB9CA5C5A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406" y="1772816"/>
            <a:ext cx="4357718" cy="4191284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50A7AAF-4017-463A-B5A6-BA1E3E74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00562" y="2357430"/>
            <a:ext cx="4572000" cy="3663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894666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EDB13-32B7-4698-A9C9-28CCF9E9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94" y="1"/>
            <a:ext cx="8798944" cy="15430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Творча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співпраця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Академічним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музично-драматичним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циганським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театром «РОМАНС»,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Єврейським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культурним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центром «ХЕСЕД»,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Всеукраїнським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громадським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об’єднанням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«ГЕОРГІЯ» 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484AE1-E33B-49AD-9C61-E11A041FD08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91817" y="1616709"/>
            <a:ext cx="2908935" cy="2585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007FA7-2A75-445F-8EC3-85AAA66355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4293096"/>
            <a:ext cx="1224136" cy="25649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974D55E-249D-4008-9C54-CB4B0565D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08" y="1565554"/>
            <a:ext cx="2680559" cy="26781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011DED0-13B0-4CD2-8ED0-B1BF044FE42E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1463" y="1603628"/>
            <a:ext cx="2578894" cy="25765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2A5B6C2-3630-43DE-8847-18EB4123C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14"/>
          <a:stretch/>
        </p:blipFill>
        <p:spPr>
          <a:xfrm>
            <a:off x="5796136" y="4365104"/>
            <a:ext cx="3168352" cy="24928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B9C012E-CD15-43FA-ACD1-CF85D8AEEF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142875" y="4219717"/>
            <a:ext cx="4114800" cy="2638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19845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472599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Розвиток фізичної культури та спорту, реалізація сімейної політики, підтримка соціального становлення та розвитку молоді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24328" y="18864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8280920" cy="10801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видатків спеціального фонду бюджету в розрізі галузей за 2018 рік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894558148"/>
              </p:ext>
            </p:extLst>
          </p:nvPr>
        </p:nvGraphicFramePr>
        <p:xfrm>
          <a:off x="827584" y="1340768"/>
          <a:ext cx="75608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0038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 со стрелкой вниз 13"/>
          <p:cNvSpPr/>
          <p:nvPr/>
        </p:nvSpPr>
        <p:spPr>
          <a:xfrm>
            <a:off x="7164288" y="2153572"/>
            <a:ext cx="1858261" cy="1119849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15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Оздоровлення</a:t>
            </a:r>
            <a:r>
              <a:rPr lang="uk-UA" sz="12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uk-UA" sz="1200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та відпочинок дітей</a:t>
            </a: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596850" y="3376152"/>
            <a:ext cx="1619671" cy="2334460"/>
          </a:xfrm>
          <a:prstGeom prst="flowChartProcess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Видано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666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посвідчень батьків та дітей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 </a:t>
            </a: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багатодітних</a:t>
            </a: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сімей</a:t>
            </a:r>
            <a:endParaRPr lang="uk-UA" sz="13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5076056" y="3284984"/>
            <a:ext cx="1872208" cy="2355174"/>
          </a:xfrm>
          <a:prstGeom prst="flowChartProcess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Надано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1278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послуг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зокрема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523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консультацій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юриста 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755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консультацій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психолога</a:t>
            </a:r>
            <a:endPara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7201885" y="3317875"/>
            <a:ext cx="1826344" cy="2355174"/>
          </a:xfrm>
          <a:prstGeom prst="flowChartProcess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latin typeface="Arial" pitchFamily="34" charset="0"/>
                <a:cs typeface="Arial" pitchFamily="34" charset="0"/>
              </a:rPr>
              <a:t>Направлено на оздоровлення та відпочинок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latin typeface="Arial" pitchFamily="34" charset="0"/>
                <a:cs typeface="Arial" pitchFamily="34" charset="0"/>
              </a:rPr>
              <a:t> в дитячі заклади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оздоровлення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447 дітей </a:t>
            </a:r>
            <a:endParaRPr lang="uk-UA" sz="1600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2641870" y="3382302"/>
            <a:ext cx="1856234" cy="2334460"/>
          </a:xfrm>
          <a:prstGeom prst="flowChartProcess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особам </a:t>
            </a: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встановлено статус постраждалих від торгівлі людьми</a:t>
            </a:r>
            <a:endPara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4168" y="459904"/>
            <a:ext cx="707024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РЕАЛІЗАЦІЯ СІМЕЙНОЇ ПОЛІТИКИ</a:t>
            </a:r>
            <a:endParaRPr lang="uk-UA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051" y="205310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b="1" spc="50" dirty="0">
              <a:ln w="12700" cmpd="sng">
                <a:solidFill>
                  <a:schemeClr val="bg1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ru-RU" dirty="0"/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423822" y="2193901"/>
            <a:ext cx="1858261" cy="1119849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150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Багатодітні сім</a:t>
            </a:r>
            <a:r>
              <a:rPr lang="en-US" sz="1150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`</a:t>
            </a:r>
            <a:r>
              <a:rPr lang="uk-UA" sz="1150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ї</a:t>
            </a:r>
            <a:endParaRPr lang="uk-UA" sz="1200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3" name="Выноска со стрелкой вниз 22"/>
          <p:cNvSpPr/>
          <p:nvPr/>
        </p:nvSpPr>
        <p:spPr>
          <a:xfrm>
            <a:off x="2678365" y="2159657"/>
            <a:ext cx="1858261" cy="1119849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1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Протидія торгівлі </a:t>
            </a:r>
            <a:r>
              <a:rPr lang="uk-UA" sz="1100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людьми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5070661" y="2170475"/>
            <a:ext cx="1858261" cy="1119849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100" b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Допомога сім'ям, що опинились в складних життєвих  обставинах</a:t>
            </a:r>
          </a:p>
        </p:txBody>
      </p:sp>
    </p:spTree>
    <p:extLst>
      <p:ext uri="{BB962C8B-B14F-4D97-AF65-F5344CB8AC3E}">
        <p14:creationId xmlns="" xmlns:p14="http://schemas.microsoft.com/office/powerpoint/2010/main" val="2409613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15888"/>
            <a:ext cx="8784976" cy="766762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ОЗДОРОВЛЕННЯ ТА ВІДПОЧИНОК ДІТЕЙ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96752"/>
            <a:ext cx="4105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У 2018 </a:t>
            </a:r>
            <a:r>
              <a:rPr lang="ru-RU" b="1" dirty="0" err="1" smtClean="0">
                <a:latin typeface="Arial" charset="0"/>
              </a:rPr>
              <a:t>році</a:t>
            </a:r>
            <a:r>
              <a:rPr lang="ru-RU" b="1" dirty="0" smtClean="0">
                <a:latin typeface="Arial" charset="0"/>
              </a:rPr>
              <a:t> направлено </a:t>
            </a:r>
          </a:p>
          <a:p>
            <a:pPr algn="ctr"/>
            <a:r>
              <a:rPr lang="ru-RU" b="1" dirty="0" smtClean="0">
                <a:latin typeface="Arial" charset="0"/>
              </a:rPr>
              <a:t>до </a:t>
            </a:r>
            <a:r>
              <a:rPr lang="ru-RU" b="1" dirty="0" err="1" smtClean="0">
                <a:latin typeface="Arial" charset="0"/>
              </a:rPr>
              <a:t>дитячих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 smtClean="0">
                <a:latin typeface="Arial" charset="0"/>
              </a:rPr>
              <a:t>закладів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 smtClean="0">
                <a:latin typeface="Arial" charset="0"/>
              </a:rPr>
              <a:t>оздоровлення</a:t>
            </a:r>
            <a:r>
              <a:rPr lang="ru-RU" b="1" dirty="0" smtClean="0">
                <a:latin typeface="Arial" charset="0"/>
              </a:rPr>
              <a:t> та </a:t>
            </a:r>
            <a:r>
              <a:rPr lang="ru-RU" b="1" dirty="0" err="1" smtClean="0">
                <a:latin typeface="Arial" charset="0"/>
              </a:rPr>
              <a:t>відпочинку</a:t>
            </a:r>
            <a:r>
              <a:rPr lang="ru-RU" b="1" dirty="0" smtClean="0">
                <a:latin typeface="Arial" charset="0"/>
              </a:rPr>
              <a:t>   </a:t>
            </a:r>
            <a:r>
              <a:rPr lang="uk-UA" b="1" dirty="0" smtClean="0">
                <a:latin typeface="Arial" charset="0"/>
              </a:rPr>
              <a:t>447</a:t>
            </a:r>
            <a:r>
              <a:rPr lang="ru-RU" b="1" dirty="0" smtClean="0">
                <a:latin typeface="Arial" charset="0"/>
              </a:rPr>
              <a:t> дітей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smtClean="0">
                <a:latin typeface="Arial" charset="0"/>
              </a:rPr>
              <a:t>, </a:t>
            </a:r>
            <a:r>
              <a:rPr lang="ru-RU" b="1" dirty="0" err="1" smtClean="0">
                <a:latin typeface="Arial" charset="0"/>
              </a:rPr>
              <a:t>що</a:t>
            </a:r>
            <a:r>
              <a:rPr lang="ru-RU" b="1" dirty="0" smtClean="0">
                <a:latin typeface="Arial" charset="0"/>
              </a:rPr>
              <a:t> </a:t>
            </a:r>
          </a:p>
          <a:p>
            <a:pPr algn="ctr"/>
            <a:r>
              <a:rPr lang="ru-RU" b="1" dirty="0" smtClean="0">
                <a:latin typeface="Arial" charset="0"/>
              </a:rPr>
              <a:t>на 45% </a:t>
            </a:r>
            <a:r>
              <a:rPr lang="ru-RU" b="1" dirty="0" err="1" smtClean="0">
                <a:latin typeface="Arial" charset="0"/>
              </a:rPr>
              <a:t>більше</a:t>
            </a:r>
            <a:r>
              <a:rPr lang="ru-RU" b="1" dirty="0" smtClean="0">
                <a:latin typeface="Arial" charset="0"/>
              </a:rPr>
              <a:t>, </a:t>
            </a:r>
            <a:r>
              <a:rPr lang="ru-RU" b="1" dirty="0" err="1" smtClean="0">
                <a:latin typeface="Arial" charset="0"/>
              </a:rPr>
              <a:t>ніж</a:t>
            </a:r>
            <a:r>
              <a:rPr lang="ru-RU" b="1" dirty="0" smtClean="0">
                <a:latin typeface="Arial" charset="0"/>
              </a:rPr>
              <a:t> у 2017 </a:t>
            </a:r>
            <a:r>
              <a:rPr lang="ru-RU" b="1" dirty="0" err="1" smtClean="0">
                <a:latin typeface="Arial" charset="0"/>
              </a:rPr>
              <a:t>році</a:t>
            </a:r>
            <a:endParaRPr lang="ru-RU" b="1" dirty="0" smtClean="0">
              <a:latin typeface="Arial" charset="0"/>
            </a:endParaRPr>
          </a:p>
        </p:txBody>
      </p:sp>
      <p:pic>
        <p:nvPicPr>
          <p:cNvPr id="1026" name="Picture 2" descr="C:\Users\Офіс2\Desktop\1_e15d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5"/>
            <a:ext cx="4032448" cy="2664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фіс2\Desktop\ed969424-75e5-6ff6-548c-593132b0123c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12976"/>
            <a:ext cx="4449153" cy="288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фіс2\Desktop\IMG_82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4032448" cy="2664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8445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86409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20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en-US" sz="20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22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22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1300" cap="none" dirty="0" smtClean="0"/>
              <a:t/>
            </a:r>
            <a:br>
              <a:rPr lang="uk-UA" sz="1300" cap="none" dirty="0" smtClean="0"/>
            </a:br>
            <a:r>
              <a:rPr lang="uk-UA" sz="1300" cap="none" dirty="0" smtClean="0"/>
              <a:t/>
            </a:r>
            <a:br>
              <a:rPr lang="uk-UA" sz="1300" cap="none" dirty="0" smtClean="0"/>
            </a:br>
            <a:r>
              <a:rPr lang="uk-UA" sz="1300" cap="none" dirty="0" smtClean="0"/>
              <a:t/>
            </a:r>
            <a:br>
              <a:rPr lang="uk-UA" sz="1300" cap="none" dirty="0" smtClean="0"/>
            </a:br>
            <a:r>
              <a:rPr lang="uk-UA" sz="1300" dirty="0"/>
              <a:t/>
            </a:r>
            <a:br>
              <a:rPr lang="uk-UA" sz="1300" dirty="0"/>
            </a:br>
            <a:r>
              <a:rPr lang="uk-UA" sz="1300" dirty="0" smtClean="0"/>
              <a:t/>
            </a:r>
            <a:br>
              <a:rPr lang="uk-UA" sz="1300" dirty="0" smtClean="0"/>
            </a:br>
            <a:r>
              <a:rPr lang="uk-UA" sz="1300" dirty="0"/>
              <a:t/>
            </a:r>
            <a:br>
              <a:rPr lang="uk-UA" sz="1300" dirty="0"/>
            </a:br>
            <a:r>
              <a:rPr lang="uk-UA" sz="1300" dirty="0" smtClean="0"/>
              <a:t/>
            </a:r>
            <a:br>
              <a:rPr lang="uk-UA" sz="1300" dirty="0" smtClean="0"/>
            </a:b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ЗАХОДИ МОЛОДІЖНОГО СПРЯМУВАННЯ</a:t>
            </a:r>
            <a:r>
              <a:rPr lang="uk-UA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uk-UA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200" cap="none" dirty="0" smtClean="0"/>
              <a:t/>
            </a:r>
            <a:br>
              <a:rPr lang="uk-UA" sz="2200" cap="none" dirty="0" smtClean="0"/>
            </a:br>
            <a:r>
              <a:rPr lang="uk-UA" cap="none" dirty="0" smtClean="0"/>
              <a:t/>
            </a:r>
            <a:br>
              <a:rPr lang="uk-UA" cap="none" dirty="0" smtClean="0"/>
            </a:br>
            <a:endParaRPr lang="uk-UA" cap="none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550004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Arial" charset="0"/>
              </a:rPr>
              <a:t>- </a:t>
            </a:r>
            <a:r>
              <a:rPr lang="ru-RU" sz="1200" b="1" dirty="0" smtClean="0">
                <a:latin typeface="Arial" charset="0"/>
              </a:rPr>
              <a:t>Конкурс </a:t>
            </a:r>
            <a:r>
              <a:rPr lang="ru-RU" sz="1200" b="1" dirty="0" err="1" smtClean="0">
                <a:latin typeface="Arial" charset="0"/>
              </a:rPr>
              <a:t>студентських</a:t>
            </a:r>
            <a:r>
              <a:rPr lang="ru-RU" sz="1200" b="1" dirty="0" smtClean="0">
                <a:latin typeface="Arial" charset="0"/>
              </a:rPr>
              <a:t> </a:t>
            </a:r>
            <a:r>
              <a:rPr lang="ru-RU" sz="1200" b="1" dirty="0" err="1" smtClean="0">
                <a:latin typeface="Arial" charset="0"/>
              </a:rPr>
              <a:t>творчих</a:t>
            </a:r>
            <a:r>
              <a:rPr lang="ru-RU" sz="1200" b="1" dirty="0" smtClean="0">
                <a:latin typeface="Arial" charset="0"/>
              </a:rPr>
              <a:t> </a:t>
            </a:r>
            <a:r>
              <a:rPr lang="ru-RU" sz="1200" b="1" dirty="0" err="1" smtClean="0">
                <a:latin typeface="Arial" charset="0"/>
              </a:rPr>
              <a:t>робіт</a:t>
            </a:r>
            <a:r>
              <a:rPr lang="ru-RU" sz="1200" b="1" dirty="0" smtClean="0">
                <a:latin typeface="Arial" charset="0"/>
              </a:rPr>
              <a:t> </a:t>
            </a:r>
            <a:r>
              <a:rPr lang="en-US" sz="1200" b="1" dirty="0">
                <a:latin typeface="Arial" charset="0"/>
              </a:rPr>
              <a:t>“</a:t>
            </a:r>
            <a:r>
              <a:rPr lang="uk-UA" sz="1200" b="1" dirty="0">
                <a:latin typeface="Arial" charset="0"/>
              </a:rPr>
              <a:t>Барви </a:t>
            </a:r>
            <a:r>
              <a:rPr lang="uk-UA" sz="1200" b="1" dirty="0" smtClean="0">
                <a:latin typeface="Arial" charset="0"/>
              </a:rPr>
              <a:t>Києва</a:t>
            </a:r>
            <a:r>
              <a:rPr lang="en-US" sz="1200" b="1" dirty="0">
                <a:latin typeface="Arial" charset="0"/>
              </a:rPr>
              <a:t>”</a:t>
            </a:r>
            <a:r>
              <a:rPr lang="uk-UA" sz="1200" b="1" dirty="0" smtClean="0">
                <a:latin typeface="Arial" charset="0"/>
              </a:rPr>
              <a:t>;</a:t>
            </a:r>
          </a:p>
          <a:p>
            <a:r>
              <a:rPr lang="uk-UA" sz="1200" b="1" dirty="0" smtClean="0">
                <a:latin typeface="Arial" charset="0"/>
              </a:rPr>
              <a:t>- Марш Миру;</a:t>
            </a:r>
            <a:endParaRPr lang="uk-UA" sz="1200" b="1" dirty="0">
              <a:latin typeface="Arial" charset="0"/>
            </a:endParaRPr>
          </a:p>
          <a:p>
            <a:r>
              <a:rPr lang="uk-UA" sz="1200" b="1" dirty="0" smtClean="0">
                <a:latin typeface="Arial" charset="0"/>
              </a:rPr>
              <a:t>- Заходи </a:t>
            </a:r>
            <a:r>
              <a:rPr lang="uk-UA" sz="1200" b="1" dirty="0">
                <a:latin typeface="Arial" charset="0"/>
              </a:rPr>
              <a:t>до Дня молоді;</a:t>
            </a:r>
          </a:p>
          <a:p>
            <a:r>
              <a:rPr lang="ru-RU" sz="1200" b="1" dirty="0" smtClean="0">
                <a:latin typeface="Arial" charset="0"/>
              </a:rPr>
              <a:t>- </a:t>
            </a:r>
            <a:r>
              <a:rPr lang="ru-RU" sz="1200" b="1" dirty="0" err="1" smtClean="0">
                <a:latin typeface="Arial" charset="0"/>
              </a:rPr>
              <a:t>Районний</a:t>
            </a:r>
            <a:r>
              <a:rPr lang="ru-RU" sz="1200" b="1" dirty="0" smtClean="0">
                <a:latin typeface="Arial" charset="0"/>
              </a:rPr>
              <a:t> </a:t>
            </a:r>
            <a:r>
              <a:rPr lang="ru-RU" sz="1200" b="1" dirty="0">
                <a:latin typeface="Arial" charset="0"/>
              </a:rPr>
              <a:t>конкурс </a:t>
            </a:r>
            <a:r>
              <a:rPr lang="en-US" sz="1200" b="1" dirty="0">
                <a:latin typeface="Arial" charset="0"/>
              </a:rPr>
              <a:t>“</a:t>
            </a:r>
            <a:r>
              <a:rPr lang="uk-UA" sz="1200" b="1" dirty="0">
                <a:latin typeface="Arial" charset="0"/>
              </a:rPr>
              <a:t>Краса </a:t>
            </a:r>
            <a:r>
              <a:rPr lang="uk-UA" sz="1200" b="1" dirty="0" err="1">
                <a:latin typeface="Arial" charset="0"/>
              </a:rPr>
              <a:t>Голосієва</a:t>
            </a:r>
            <a:r>
              <a:rPr lang="en-US" sz="1200" b="1" dirty="0">
                <a:latin typeface="Arial" charset="0"/>
              </a:rPr>
              <a:t>”</a:t>
            </a:r>
            <a:r>
              <a:rPr lang="uk-UA" sz="1200" b="1" dirty="0">
                <a:latin typeface="Arial" charset="0"/>
              </a:rPr>
              <a:t>;</a:t>
            </a:r>
          </a:p>
          <a:p>
            <a:r>
              <a:rPr lang="uk-UA" sz="1200" b="1" dirty="0" smtClean="0">
                <a:latin typeface="Arial" charset="0"/>
              </a:rPr>
              <a:t>- Урочисте </a:t>
            </a:r>
            <a:r>
              <a:rPr lang="uk-UA" sz="1200" b="1" dirty="0">
                <a:latin typeface="Arial" charset="0"/>
              </a:rPr>
              <a:t>вручення паспортів громадянина України;</a:t>
            </a:r>
          </a:p>
          <a:p>
            <a:r>
              <a:rPr lang="uk-UA" sz="1200" b="1" dirty="0" smtClean="0">
                <a:latin typeface="Arial" charset="0"/>
              </a:rPr>
              <a:t>- Заходи </a:t>
            </a:r>
            <a:r>
              <a:rPr lang="uk-UA" sz="1200" b="1" dirty="0">
                <a:latin typeface="Arial" charset="0"/>
              </a:rPr>
              <a:t>до Дня студента;</a:t>
            </a:r>
          </a:p>
          <a:p>
            <a:r>
              <a:rPr lang="ru-RU" sz="1200" b="1" dirty="0" smtClean="0">
                <a:latin typeface="Arial" charset="0"/>
              </a:rPr>
              <a:t>- Фестиваль </a:t>
            </a:r>
            <a:r>
              <a:rPr lang="ru-RU" sz="1200" b="1" dirty="0" err="1">
                <a:latin typeface="Arial" charset="0"/>
              </a:rPr>
              <a:t>студентської</a:t>
            </a:r>
            <a:r>
              <a:rPr lang="ru-RU" sz="1200" b="1" dirty="0">
                <a:latin typeface="Arial" charset="0"/>
              </a:rPr>
              <a:t> </a:t>
            </a:r>
            <a:r>
              <a:rPr lang="ru-RU" sz="1200" b="1" dirty="0" err="1">
                <a:latin typeface="Arial" charset="0"/>
              </a:rPr>
              <a:t>творчості</a:t>
            </a:r>
            <a:r>
              <a:rPr lang="ru-RU" sz="1200" b="1" dirty="0">
                <a:latin typeface="Arial" charset="0"/>
              </a:rPr>
              <a:t> </a:t>
            </a:r>
            <a:r>
              <a:rPr lang="en-US" sz="1200" b="1" dirty="0">
                <a:latin typeface="Arial" charset="0"/>
              </a:rPr>
              <a:t>“</a:t>
            </a:r>
            <a:r>
              <a:rPr lang="uk-UA" sz="1200" b="1" dirty="0">
                <a:latin typeface="Arial" charset="0"/>
              </a:rPr>
              <a:t>Осінь </a:t>
            </a:r>
            <a:r>
              <a:rPr lang="uk-UA" sz="1200" b="1" dirty="0" err="1">
                <a:latin typeface="Arial" charset="0"/>
              </a:rPr>
              <a:t>Голосієва</a:t>
            </a:r>
            <a:r>
              <a:rPr lang="en-US" sz="1200" b="1" dirty="0">
                <a:latin typeface="Arial" charset="0"/>
              </a:rPr>
              <a:t>”</a:t>
            </a:r>
            <a:r>
              <a:rPr lang="uk-UA" sz="1200" b="1" dirty="0" smtClean="0">
                <a:latin typeface="Arial" charset="0"/>
              </a:rPr>
              <a:t>;</a:t>
            </a:r>
          </a:p>
          <a:p>
            <a:r>
              <a:rPr lang="uk-UA" sz="1200" b="1" dirty="0" smtClean="0">
                <a:latin typeface="Arial" charset="0"/>
              </a:rPr>
              <a:t>- Інформаційно-просвітницька акція </a:t>
            </a:r>
            <a:r>
              <a:rPr lang="en-US" sz="1200" b="1" dirty="0" smtClean="0">
                <a:latin typeface="Arial" charset="0"/>
              </a:rPr>
              <a:t>“</a:t>
            </a:r>
            <a:r>
              <a:rPr lang="uk-UA" sz="1200" b="1" dirty="0" smtClean="0">
                <a:latin typeface="Arial" charset="0"/>
              </a:rPr>
              <a:t>Здоровий спосіб життя - заради майбутнього України</a:t>
            </a:r>
            <a:r>
              <a:rPr lang="en-US" sz="1200" b="1" dirty="0" smtClean="0">
                <a:latin typeface="Arial" charset="0"/>
              </a:rPr>
              <a:t>”</a:t>
            </a:r>
            <a:r>
              <a:rPr lang="uk-UA" sz="1200" b="1" dirty="0" smtClean="0">
                <a:latin typeface="Arial" charset="0"/>
              </a:rPr>
              <a:t>.</a:t>
            </a:r>
            <a:endParaRPr lang="uk-UA" sz="1200" b="1" dirty="0"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67815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31505"/>
            <a:ext cx="4104456" cy="2657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6" y="1131505"/>
            <a:ext cx="4130994" cy="3377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uk-UA" sz="2800" b="1" dirty="0" smtClean="0">
                <a:effectLst/>
                <a:latin typeface="Arial" pitchFamily="34" charset="0"/>
                <a:cs typeface="Arial" pitchFamily="34" charset="0"/>
              </a:rPr>
              <a:t>Д</a:t>
            </a:r>
            <a:r>
              <a:rPr lang="uk-UA" sz="3200" b="1" dirty="0" smtClean="0">
                <a:effectLst/>
                <a:latin typeface="Arial" pitchFamily="34" charset="0"/>
                <a:cs typeface="Arial" pitchFamily="34" charset="0"/>
              </a:rPr>
              <a:t>ень молодіжного самоврядування</a:t>
            </a:r>
            <a:endParaRPr lang="uk-UA" sz="32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428728" y="5288340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Понад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студентів з 10 вищих навчальних закладів, які розташовані на території Голосіївського району м. Києва,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заміщуючи (дублюючи) посади керівників структурних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підрозділів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Голосіївської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РДА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у квітні 2018 року відчули на собі роботу райдержадміністрації, яка була відтворена впродовж робочого дня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785794"/>
            <a:ext cx="6286544" cy="45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45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792088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smtClean="0">
                <a:effectLst/>
                <a:latin typeface="Arial" pitchFamily="34" charset="0"/>
                <a:cs typeface="Arial" pitchFamily="34" charset="0"/>
              </a:rPr>
              <a:t>Студентська рада при Голосіївській районній в місті Києві державній адміністрації</a:t>
            </a:r>
            <a:endParaRPr lang="uk-UA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016985" y="342900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uk-UA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338" y="1196752"/>
            <a:ext cx="4179710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80728"/>
            <a:ext cx="3528393" cy="2443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638726"/>
            <a:ext cx="4320480" cy="30126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4048" y="4005064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Протягом 2018 року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 відбулось 9 засідань Студентської ради, що включає в себе представників 10 вищих навчальних закладів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рівнів акредитації, 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які розташовані на території Голосіївського району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645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sz="quarter" idx="4294967295"/>
          </p:nvPr>
        </p:nvSpPr>
        <p:spPr>
          <a:xfrm>
            <a:off x="0" y="115889"/>
            <a:ext cx="8658225" cy="72082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Фізкультурно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-спортивна робота</a:t>
            </a: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 smtClea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589240"/>
            <a:ext cx="828092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Протягом 2018 року проведено 105 спортивно-масових заходів серед мешканців району, до участі в яких залучено 9105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осіб</a:t>
            </a:r>
          </a:p>
          <a:p>
            <a:pPr algn="ctr"/>
            <a:r>
              <a:rPr lang="uk-UA" b="1" dirty="0">
                <a:latin typeface="Arial" pitchFamily="34" charset="0"/>
                <a:cs typeface="Arial" pitchFamily="34" charset="0"/>
              </a:rPr>
              <a:t>(у 2016 році –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89 заходів, 7835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осіб, у 2017 році –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95 заходів, 8568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осіб)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960440" cy="2376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73629"/>
            <a:ext cx="3816424" cy="2246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396044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41937"/>
            <a:ext cx="3816424" cy="2214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1880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Порівняльна статистика проведених спортивно - масових заходів та учасників змагань в період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2016 – 2018 років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059533525"/>
              </p:ext>
            </p:extLst>
          </p:nvPr>
        </p:nvGraphicFramePr>
        <p:xfrm>
          <a:off x="-8317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23628" y="1628800"/>
            <a:ext cx="2919744" cy="5760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uk-UA" sz="18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Спортивно-масові заходи</a:t>
            </a:r>
            <a:endParaRPr lang="ru-RU" sz="18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593077328"/>
              </p:ext>
            </p:extLst>
          </p:nvPr>
        </p:nvGraphicFramePr>
        <p:xfrm>
          <a:off x="3048000" y="1643050"/>
          <a:ext cx="6096000" cy="419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03797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4" y="2996952"/>
            <a:ext cx="8715436" cy="72008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Протягом 2018 року організовано та проведено 28 відкритих районних </a:t>
            </a:r>
            <a:r>
              <a:rPr lang="uk-UA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першостей</a:t>
            </a:r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участь в яких взяли спортсмени з різних міст України та охоплено понад 1100 </a:t>
            </a:r>
            <a:r>
              <a:rPr lang="uk-UA" sz="1600" b="1" dirty="0" smtClean="0">
                <a:solidFill>
                  <a:schemeClr val="tx1"/>
                </a:solidFill>
              </a:rPr>
              <a:t>осіб.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4248472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933056"/>
            <a:ext cx="424847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16632"/>
            <a:ext cx="4248472" cy="2736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933056"/>
            <a:ext cx="43204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18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sz="quarter" idx="4294967295"/>
          </p:nvPr>
        </p:nvSpPr>
        <p:spPr>
          <a:xfrm>
            <a:off x="1115621" y="188916"/>
            <a:ext cx="7560839" cy="503237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Спартакіада 2018 року</a:t>
            </a:r>
            <a:endPara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764704"/>
            <a:ext cx="4032448" cy="3021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210" y="727989"/>
            <a:ext cx="4425280" cy="2629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857628"/>
            <a:ext cx="3214710" cy="28335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29124" y="3357562"/>
            <a:ext cx="4572000" cy="32932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Протягом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2018 року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організовано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 проведено: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- 16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змагань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рамках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спартакіади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студентів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ВНЗ, залучено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понад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800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- 5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змагань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рамках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спартакіади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професорсько-викладацького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складу ВНЗ, залучено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понад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100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змагання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в рамках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спартакіади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вихованців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шкіл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інтернатів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Повір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 себе»;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- 3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змагання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рамках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спартакіди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працівників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Голосіївської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райдержадміністрації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територіальних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органів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міністерств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відомст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низ 3"/>
          <p:cNvSpPr/>
          <p:nvPr/>
        </p:nvSpPr>
        <p:spPr>
          <a:xfrm>
            <a:off x="2573571" y="1988844"/>
            <a:ext cx="3786214" cy="2576671"/>
          </a:xfrm>
          <a:prstGeom prst="ellipseRibbon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заклади, які віднесені до сфери управління відділу у справах молоді та спорту</a:t>
            </a:r>
            <a:endParaRPr lang="uk-UA" sz="1600" b="1" i="1" dirty="0">
              <a:ln w="31550" cmpd="sng">
                <a:gradFill>
                  <a:gsLst>
                    <a:gs pos="25000">
                      <a:srgbClr val="F0A22E">
                        <a:shade val="25000"/>
                        <a:satMod val="190000"/>
                      </a:srgbClr>
                    </a:gs>
                    <a:gs pos="80000">
                      <a:srgbClr val="F0A22E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15260" y="1195366"/>
            <a:ext cx="2500330" cy="114300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Комплексна дитячо-юнацька спортивна школа </a:t>
            </a: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«Тріумф»</a:t>
            </a:r>
            <a:endParaRPr lang="uk-UA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67648" y="4814560"/>
            <a:ext cx="2500330" cy="114300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Комплексна дитячо-юнацька спортивна школа </a:t>
            </a:r>
            <a:r>
              <a:rPr lang="uk-UA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«Арго»</a:t>
            </a:r>
            <a:endParaRPr lang="uk-UA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5844012" y="4509120"/>
            <a:ext cx="2750363" cy="172819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Фізкультурно-оздоровчий центр “Централізована система дитячо-юнацьких спортивних клубів за місцем проживання </a:t>
            </a:r>
            <a:r>
              <a:rPr lang="uk-UA" sz="13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«Голосієво</a:t>
            </a:r>
            <a:r>
              <a:rPr lang="uk-UA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uk-UA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086418" y="1145153"/>
            <a:ext cx="2500330" cy="114300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Комплексна дитячо-юнацька спортивна школа №15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955322" y="2204872"/>
            <a:ext cx="488886" cy="3690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928925" y="2301696"/>
            <a:ext cx="428628" cy="407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2643173" y="4267465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748877" y="4267472"/>
            <a:ext cx="412890" cy="5357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833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1"/>
            <a:ext cx="8856984" cy="108012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Стан використання коштів спеціального  фонду бюджету за 2016-2018 роки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876940738"/>
              </p:ext>
            </p:extLst>
          </p:nvPr>
        </p:nvGraphicFramePr>
        <p:xfrm>
          <a:off x="179512" y="1601416"/>
          <a:ext cx="8496944" cy="47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4362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sz="quarter" idx="4294967295"/>
          </p:nvPr>
        </p:nvSpPr>
        <p:spPr>
          <a:xfrm>
            <a:off x="663575" y="188913"/>
            <a:ext cx="8480425" cy="360362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Види спорту, які культивуються у ФОЦ «Голосієво»</a:t>
            </a:r>
            <a:endPara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uk-UA" smtClean="0">
              <a:solidFill>
                <a:prstClr val="black"/>
              </a:solidFill>
            </a:endParaRPr>
          </a:p>
        </p:txBody>
      </p:sp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500035" y="5301216"/>
            <a:ext cx="8215370" cy="830997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Баскетбол, регбі, спортивні танці, боротьба самбо,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поліатлон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 городковий спорт, 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тхеквондо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 вільна боротьба, футбол, шахи, айкідо, дзюдо, бокс, бодібілдинг, оздоровча фізична культура та карате. </a:t>
            </a:r>
          </a:p>
        </p:txBody>
      </p:sp>
      <p:pic>
        <p:nvPicPr>
          <p:cNvPr id="15367" name="Picture 7" descr="C:\Users\test\Desktop\10955331_318465961657273_2520596395012179782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928670"/>
            <a:ext cx="4362026" cy="37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ремез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00108"/>
            <a:ext cx="3960440" cy="371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625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 txBox="1">
            <a:spLocks noChangeArrowheads="1"/>
          </p:cNvSpPr>
          <p:nvPr/>
        </p:nvSpPr>
        <p:spPr bwMode="auto">
          <a:xfrm>
            <a:off x="569587" y="193240"/>
            <a:ext cx="3940224" cy="77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uk-UA" altLang="uk-UA" sz="1600" b="1" i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</a:t>
            </a:r>
            <a:r>
              <a:rPr lang="ru-RU" altLang="uk-UA" sz="1600" b="1" i="1" cap="all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омплексна</a:t>
            </a:r>
            <a:r>
              <a:rPr lang="ru-RU" altLang="uk-UA" sz="1600" b="1" i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uk-UA" sz="1600" b="1" i="1" cap="all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дитячо-юнацька</a:t>
            </a:r>
            <a:r>
              <a:rPr lang="ru-RU" altLang="uk-UA" sz="1600" b="1" i="1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altLang="uk-UA" sz="1600" b="1" i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спортивна школа №15 </a:t>
            </a:r>
            <a:r>
              <a:rPr lang="ru-RU" altLang="uk-UA" sz="1600" b="1" dirty="0">
                <a:latin typeface="+mj-lt"/>
              </a:rPr>
              <a:t/>
            </a:r>
            <a:br>
              <a:rPr lang="ru-RU" altLang="uk-UA" sz="1600" b="1" dirty="0">
                <a:latin typeface="+mj-lt"/>
              </a:rPr>
            </a:br>
            <a:endParaRPr lang="ru-RU" altLang="uk-UA" sz="1600" b="1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1000" b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1000" b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1000" b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1000" b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uk-UA" sz="1300" b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uk-UA" altLang="uk-UA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uk-UA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70" y="864601"/>
            <a:ext cx="1593006" cy="148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95267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КОМПЛЕКСНА  ДИТЯЧО–ЮНАЦЬКА СПОРТИВНА ШКОЛА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«ТРІУМФ» 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cs typeface="Aharoni" panose="02010803020104030203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1" y="4532305"/>
            <a:ext cx="4320480" cy="15121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4310388" y="4259368"/>
            <a:ext cx="5059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16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Комплексна </a:t>
            </a:r>
            <a:r>
              <a:rPr lang="ru-RU" sz="1600" b="1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дитячо-юнацька</a:t>
            </a:r>
            <a:r>
              <a:rPr lang="ru-RU" sz="16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 </a:t>
            </a:r>
          </a:p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16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спортивна школа </a:t>
            </a:r>
            <a:r>
              <a:rPr lang="ru-RU" sz="1600" b="1" i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cs typeface="Aharoni" panose="02010803020104030203" pitchFamily="2" charset="-79"/>
              </a:rPr>
              <a:t>«АРГО»</a:t>
            </a:r>
            <a:endParaRPr lang="ru-RU" sz="1600" b="1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cs typeface="Aharoni" panose="02010803020104030203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4844143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/>
              <a:t>Види спорту:  </a:t>
            </a:r>
            <a:r>
              <a:rPr lang="uk-UA" altLang="uk-UA" sz="1600" b="1" i="1" dirty="0" err="1"/>
              <a:t>тхеквондо</a:t>
            </a:r>
            <a:r>
              <a:rPr lang="uk-UA" altLang="uk-UA" sz="1600" b="1" i="1" dirty="0"/>
              <a:t> ІТФ,  </a:t>
            </a:r>
            <a:r>
              <a:rPr lang="uk-UA" altLang="uk-UA" sz="1600" b="1" i="1" dirty="0" err="1"/>
              <a:t>черліденг</a:t>
            </a:r>
            <a:r>
              <a:rPr lang="uk-UA" altLang="uk-UA" sz="1600" b="1" i="1" dirty="0"/>
              <a:t>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uk-UA" altLang="uk-UA" sz="1600" b="1" i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/>
              <a:t>27 навчально-тренувальних груп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uk-UA" altLang="uk-UA" sz="1600" b="1" i="1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/>
              <a:t>Кількість </a:t>
            </a:r>
            <a:r>
              <a:rPr lang="uk-UA" altLang="uk-UA" sz="1600" b="1" i="1" dirty="0" smtClean="0"/>
              <a:t>дітей, </a:t>
            </a:r>
            <a:r>
              <a:rPr lang="uk-UA" altLang="uk-UA" sz="1600" b="1" i="1" dirty="0"/>
              <a:t>що займаються: </a:t>
            </a:r>
            <a:r>
              <a:rPr lang="uk-UA" altLang="uk-UA" sz="1600" b="1" i="1" dirty="0" smtClean="0"/>
              <a:t>219</a:t>
            </a:r>
            <a:endParaRPr lang="uk-UA" altLang="uk-UA" sz="1600" b="1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24" y="487654"/>
            <a:ext cx="2098052" cy="218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2773" y="2348880"/>
            <a:ext cx="4513049" cy="1484674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16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Види спорту: велоспорт-шосе, біатлон, футбол, гірськолижний спорт, лижні гонки.</a:t>
            </a:r>
            <a:br>
              <a:rPr lang="uk-UA" sz="16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69 навчально-тренувальних груп </a:t>
            </a:r>
            <a:br>
              <a:rPr lang="uk-UA" sz="16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дітей, що займаються: 858  </a:t>
            </a:r>
            <a:r>
              <a:rPr lang="uk-UA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6865" y="2348880"/>
            <a:ext cx="366677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>
                <a:effectLst/>
              </a:rPr>
              <a:t>Види спорту:  теніс,  дзюдо.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uk-UA" altLang="uk-UA" sz="1600" b="1" i="1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>
                <a:effectLst/>
              </a:rPr>
              <a:t>26 навчально-тренувальних груп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uk-UA" altLang="uk-UA" sz="1600" b="1" i="1" dirty="0">
              <a:effectLst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1600" b="1" i="1" dirty="0">
                <a:effectLst/>
              </a:rPr>
              <a:t>Кількість </a:t>
            </a:r>
            <a:r>
              <a:rPr lang="uk-UA" altLang="uk-UA" sz="1600" b="1" i="1" dirty="0" smtClean="0">
                <a:effectLst/>
              </a:rPr>
              <a:t>дітей, </a:t>
            </a:r>
            <a:r>
              <a:rPr lang="uk-UA" altLang="uk-UA" sz="1600" b="1" i="1" dirty="0">
                <a:effectLst/>
              </a:rPr>
              <a:t>що займаються: </a:t>
            </a:r>
            <a:r>
              <a:rPr lang="uk-UA" altLang="uk-UA" sz="1600" b="1" i="1" dirty="0" smtClean="0">
                <a:effectLst/>
              </a:rPr>
              <a:t>262</a:t>
            </a:r>
            <a:endParaRPr lang="uk-UA" altLang="uk-UA" sz="1600" b="1" i="1" dirty="0">
              <a:effectLst/>
            </a:endParaRPr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99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095508825"/>
              </p:ext>
            </p:extLst>
          </p:nvPr>
        </p:nvGraphicFramePr>
        <p:xfrm>
          <a:off x="251520" y="116632"/>
          <a:ext cx="539205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51919" y="3284984"/>
            <a:ext cx="4968553" cy="864096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>
                <a:effectLst/>
                <a:latin typeface="Arial" pitchFamily="34" charset="0"/>
                <a:cs typeface="Arial" pitchFamily="34" charset="0"/>
              </a:rPr>
              <a:t>Кількість спортивних секцій, які функціонують в </a:t>
            </a:r>
            <a:r>
              <a:rPr lang="ru-RU" sz="1600" b="1" dirty="0" err="1">
                <a:effectLst/>
                <a:latin typeface="Arial" pitchFamily="34" charset="0"/>
                <a:cs typeface="Arial" pitchFamily="34" charset="0"/>
              </a:rPr>
              <a:t>дитячо-юнацьких</a:t>
            </a:r>
            <a:r>
              <a:rPr lang="ru-RU" sz="1600" b="1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effectLst/>
                <a:latin typeface="Arial" pitchFamily="34" charset="0"/>
                <a:cs typeface="Arial" pitchFamily="34" charset="0"/>
              </a:rPr>
              <a:t>спортивних</a:t>
            </a:r>
            <a:r>
              <a:rPr lang="ru-RU" sz="1600" b="1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effectLst/>
                <a:latin typeface="Arial" pitchFamily="34" charset="0"/>
                <a:cs typeface="Arial" pitchFamily="34" charset="0"/>
              </a:rPr>
              <a:t>клубах, шт.</a:t>
            </a:r>
            <a:r>
              <a:rPr lang="ru-RU" sz="1600" b="1" dirty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>
                <a:effectLst/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946969006"/>
              </p:ext>
            </p:extLst>
          </p:nvPr>
        </p:nvGraphicFramePr>
        <p:xfrm>
          <a:off x="3357554" y="4005064"/>
          <a:ext cx="560693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32593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Служба у справах дітей та </a:t>
            </a:r>
            <a:r>
              <a:rPr lang="uk-UA" sz="3600" b="1" dirty="0" err="1" smtClean="0">
                <a:latin typeface="Arial" pitchFamily="34" charset="0"/>
                <a:cs typeface="Arial" pitchFamily="34" charset="0"/>
              </a:rPr>
              <a:t>сімꞌї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20" y="21429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908720"/>
          </a:xfrm>
        </p:spPr>
        <p:txBody>
          <a:bodyPr>
            <a:normAutofit fontScale="90000"/>
          </a:bodyPr>
          <a:lstStyle/>
          <a:p>
            <a:r>
              <a:rPr lang="uk-UA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200" b="1" dirty="0" smtClean="0">
                <a:latin typeface="Arial" pitchFamily="34" charset="0"/>
                <a:cs typeface="Arial" pitchFamily="34" charset="0"/>
              </a:rPr>
            </a:br>
            <a:r>
              <a:rPr lang="uk-UA" sz="2200" b="1" dirty="0">
                <a:latin typeface="Arial" pitchFamily="34" charset="0"/>
                <a:cs typeface="Arial" pitchFamily="34" charset="0"/>
              </a:rPr>
              <a:t/>
            </a:r>
            <a:br>
              <a:rPr lang="uk-UA" sz="2200" b="1" dirty="0">
                <a:latin typeface="Arial" pitchFamily="34" charset="0"/>
                <a:cs typeface="Arial" pitchFamily="34" charset="0"/>
              </a:rPr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В Голосіївському районі функціонує 5 </a:t>
            </a:r>
            <a:r>
              <a:rPr lang="uk-UA" sz="2700" b="1" dirty="0">
                <a:latin typeface="Arial" pitchFamily="34" charset="0"/>
                <a:cs typeface="Arial" pitchFamily="34" charset="0"/>
              </a:rPr>
              <a:t>дитячих будинків сімейного </a:t>
            </a: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типу </a:t>
            </a:r>
            <a:r>
              <a:rPr lang="uk-UA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uk-UA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nina.didenko\Downloads\IMG_9096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96752"/>
            <a:ext cx="3787322" cy="2448272"/>
          </a:xfrm>
          <a:prstGeom prst="rect">
            <a:avLst/>
          </a:prstGeom>
          <a:noFill/>
        </p:spPr>
      </p:pic>
      <p:pic>
        <p:nvPicPr>
          <p:cNvPr id="5" name="Picture 4" descr="C:\Users\nina.didenko\Downloads\IMG_9121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1124744"/>
            <a:ext cx="3456384" cy="21363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5733256"/>
            <a:ext cx="3819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дитячі будинки сімейного типу отримали у користування легкові автомобілі</a:t>
            </a:r>
          </a:p>
        </p:txBody>
      </p:sp>
      <p:pic>
        <p:nvPicPr>
          <p:cNvPr id="2050" name="Picture 2" descr="E:\Загрузки\IMG-18fce24dd1c9df942f950c96b7dbc094-V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4149080"/>
            <a:ext cx="3816424" cy="2376264"/>
          </a:xfrm>
          <a:prstGeom prst="rect">
            <a:avLst/>
          </a:prstGeom>
          <a:noFill/>
        </p:spPr>
      </p:pic>
      <p:pic>
        <p:nvPicPr>
          <p:cNvPr id="2051" name="Picture 3" descr="E:\Загрузки\IMG-c791d5f2a96908f9c15857ab644e92df-V (1)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2066" y="3357562"/>
            <a:ext cx="345638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На обліку Служби у справах дітей та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сімꞌї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перебуває 209 дітей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Забезпечення дітей сімейними формами виховання  </a:t>
            </a:r>
            <a:r>
              <a:rPr lang="uk-UA" sz="2400" dirty="0">
                <a:solidFill>
                  <a:srgbClr val="FF0000"/>
                </a:solidFill>
              </a:rPr>
              <a:t/>
            </a:r>
            <a:br>
              <a:rPr lang="uk-UA" sz="2400" dirty="0">
                <a:solidFill>
                  <a:srgbClr val="FF0000"/>
                </a:solidFill>
              </a:rPr>
            </a:b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3073" name="Picture 1" descr="C:\Users\nina.didenko\Downloads\IMG_9178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96752"/>
            <a:ext cx="3960440" cy="2660876"/>
          </a:xfrm>
          <a:prstGeom prst="rect">
            <a:avLst/>
          </a:prstGeom>
          <a:noFill/>
        </p:spPr>
      </p:pic>
      <p:pic>
        <p:nvPicPr>
          <p:cNvPr id="5" name="Picture 5" descr="C:\Users\nina.didenko\Downloads\IMG_9168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4000504"/>
            <a:ext cx="3960440" cy="25003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4365104"/>
            <a:ext cx="3888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Arial" pitchFamily="34" charset="0"/>
                <a:cs typeface="Arial" pitchFamily="34" charset="0"/>
              </a:rPr>
              <a:t>На обліку дітей, залишених без батьківського піклування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дітей-сиріт та дітей, позбавлених батьківського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піклування у Службі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у справах дітей та сім’ї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перебуває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209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дітей, з них 201 дитину забезпечено сімейними формами виховання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Загрузки\IMG-d22116bd58e0cf8fcae863831f7e97bc-V (1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556792"/>
            <a:ext cx="388843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Проведено профілактичних рейдів 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"Діти вулиці", "Урок"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1" y="1600204"/>
          <a:ext cx="847251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У  2018 році  здійснено 125 обстежень житлово-побутових умов проживання дітей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Постановка на облік дітей, які перебувають у складних життєвих обставинах  </a:t>
            </a:r>
            <a:endParaRPr lang="uk-UA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8964488" cy="72008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Реалізовано 6 громадських проектів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суму 5283,1 тис. грн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712968" cy="58052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 № 584 </a:t>
            </a:r>
            <a:r>
              <a:rPr lang="uk-UA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“Сита</a:t>
            </a:r>
            <a:r>
              <a:rPr lang="uk-U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мобілка” -</a:t>
            </a:r>
            <a:r>
              <a:rPr lang="uk-UA" sz="1800" b="1" u="sng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97,5 тис.грн</a:t>
            </a:r>
          </a:p>
          <a:p>
            <a:pPr algn="l"/>
            <a:endParaRPr lang="uk-UA" sz="20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№ 52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“Утеплення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фасаду школи №269 Голосіївського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району”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пр-т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Глушкова, 17А – </a:t>
            </a:r>
            <a:r>
              <a:rPr lang="uk-UA" sz="1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995,0 тис.грн</a:t>
            </a:r>
          </a:p>
          <a:p>
            <a:pPr algn="l"/>
            <a:endParaRPr lang="uk-UA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Проект № 264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“Подаруй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майданчик мрії дітям у власному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дворі”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-</a:t>
            </a:r>
            <a:r>
              <a:rPr lang="uk-UA" sz="1800" b="1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                                                                    				          </a:t>
            </a:r>
            <a:r>
              <a:rPr lang="uk-UA" sz="1800" b="1" u="sng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400,0 тис.грн</a:t>
            </a:r>
          </a:p>
          <a:p>
            <a:pPr algn="l">
              <a:buFont typeface="Wingdings" pitchFamily="2" charset="2"/>
              <a:buChar char="ü"/>
            </a:pPr>
            <a:endParaRPr lang="uk-UA" sz="1800" b="1" u="sng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№ 73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“Голосіїв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майбутнього (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District of Kyiv Smart City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)” – </a:t>
            </a: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	         </a:t>
            </a:r>
            <a:r>
              <a:rPr lang="uk-UA" sz="1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390,8 тис.грн</a:t>
            </a:r>
          </a:p>
          <a:p>
            <a:pPr algn="l">
              <a:buFont typeface="Wingdings" pitchFamily="2" charset="2"/>
              <a:buChar char="ü"/>
            </a:pPr>
            <a:endParaRPr lang="uk-UA" sz="18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№ 141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“Дитячий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простір на вулиці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Бурмистенко”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</a:p>
          <a:p>
            <a:pPr algn="l"/>
            <a:r>
              <a:rPr lang="uk-UA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</a:t>
            </a:r>
            <a:r>
              <a:rPr lang="uk-UA" sz="1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399,84 тис.гр</a:t>
            </a:r>
            <a:r>
              <a:rPr lang="uk-UA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algn="l"/>
            <a:endParaRPr lang="uk-UA" sz="18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 № 63 </a:t>
            </a:r>
            <a:r>
              <a:rPr lang="uk-UA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“Будівництво</a:t>
            </a:r>
            <a:r>
              <a:rPr lang="uk-UA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сучасного футбольного міні-поля зі штучним покриттям на мікрорайоні “Теремки-1”</a:t>
            </a:r>
            <a:r>
              <a:rPr lang="uk-UA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uk-UA" sz="1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2000,0 тис.грн</a:t>
            </a:r>
            <a:endParaRPr lang="ru-RU" sz="1800" b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Підготовлено та проведено 21 засідання Комісії з питань захисту прав дитини  та розглянуто 505 питань</a:t>
            </a:r>
            <a:endParaRPr lang="uk-UA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Робота Центру соціальних служб для сім’ї, дітей та молоді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876" y="1556792"/>
            <a:ext cx="41434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Arial" pitchFamily="34" charset="0"/>
                <a:cs typeface="Arial" pitchFamily="34" charset="0"/>
              </a:rPr>
              <a:t>Центром соціальних служб для сім’ї, дітей та молоді у  2018 році надано 4831 індивідуальних послуги та 3521 групових послуги сім’ям з дітьми (особам), які опинились в складних життєвих обставинах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golos.kyivcity.gov.ua/files/2018/12/17/0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484784"/>
            <a:ext cx="378621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716016" y="4149080"/>
            <a:ext cx="41422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обліку перебуває 155 сімей, які виховують дитину з інвалідністю та 34 особи з інвалідністю віком до 35 років, які отримують соціальні послуги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5" y="142852"/>
            <a:ext cx="8715436" cy="100013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Проведення заходів для  відвідувачів  Центру соціальних служб для сім’ї, дітей та молоді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://golos.kievcity.gov.ua/files/2018/3/27/29680393_1505607952898565_882648363_o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1214422"/>
            <a:ext cx="3643338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golos.kievcity.gov.ua/files/2018/3/27/29634395_1504766126316081_616343044_o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1214422"/>
            <a:ext cx="3643338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golos.kievcity.gov.ua/files/2018/3/27/29680716_1504766166316077_1123696344_o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3643314"/>
            <a:ext cx="356235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://golos.kievcity.gov.ua/files/2018/3/27/29681535_1504766052982755_1724880060_o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95" y="3643321"/>
            <a:ext cx="3643337" cy="2786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 b="1" dirty="0" smtClean="0">
                <a:latin typeface="Arial" pitchFamily="34" charset="0"/>
                <a:cs typeface="Arial" pitchFamily="34" charset="0"/>
              </a:rPr>
              <a:t>Робота Центру у справах сім’ї та жінок «Родинний дім» </a:t>
            </a:r>
            <a:endParaRPr lang="uk-UA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golos.kyivcity.gov.ua/files/2018/12/17/0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340768"/>
            <a:ext cx="31683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golos.kyivcity.gov.ua/files/2018/12/17/0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200" y="1124745"/>
            <a:ext cx="2448272" cy="259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35896" y="1556792"/>
            <a:ext cx="2664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Фахівцями Центру щоденно надаються соціальні послуги. У 2018 році надано 2554 консультацій, із них: юриста -  991,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психолога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1563, інші послуги -1259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4149080"/>
            <a:ext cx="3600400" cy="24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6056" y="4149080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20" y="142852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492897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Благоустрій та озеленення</a:t>
            </a:r>
          </a:p>
          <a:p>
            <a:pPr algn="ctr"/>
            <a:r>
              <a:rPr lang="uk-UA" sz="3600" b="1" dirty="0" smtClean="0">
                <a:latin typeface="Arial" pitchFamily="34" charset="0"/>
                <a:cs typeface="Arial" pitchFamily="34" charset="0"/>
              </a:rPr>
              <a:t> території району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01122" cy="100013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Кількість  наданих приписів з вимогою усунення порушень правил благоустрою м. Києва та складених протоколів  про </a:t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адміністративні правопорушення  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428736"/>
          <a:ext cx="825820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аварійних карток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Аварійні картки помісячно за 2018 рік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43050"/>
          <a:ext cx="8229600" cy="448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928694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latin typeface="Arial" pitchFamily="34" charset="0"/>
                <a:cs typeface="Arial" pitchFamily="34" charset="0"/>
              </a:rPr>
              <a:t>Ліквідація осередків несанкціонованої торгівлі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uk-UA" dirty="0"/>
          </a:p>
        </p:txBody>
      </p:sp>
      <p:pic>
        <p:nvPicPr>
          <p:cNvPr id="3" name="Рисунок 2" descr="C:\Users\nina.didenko\Downloads\Голосіївський,22 - 36 (ШЕУ і підприємці) (3)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3714752"/>
            <a:ext cx="4000528" cy="3020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nina.didenko\Downloads\Голосіївський,32 було-стало (2)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2571744"/>
            <a:ext cx="3888432" cy="388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nina.didenko\Downloads\Науки,4 (7)стихійна торгівля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692696"/>
            <a:ext cx="424847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87626" y="306896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Пр-т  Науки, 4 </a:t>
            </a:r>
          </a:p>
          <a:p>
            <a:pPr algn="ctr"/>
            <a:endParaRPr lang="uk-UA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6021296"/>
            <a:ext cx="38559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Пр-т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  Голосіївський, 22-36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98073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Проведено 67 рейдів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Складено 273 протоколи </a:t>
            </a:r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/>
            </a:r>
            <a:br>
              <a:rPr lang="uk-UA" sz="16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</a:br>
            <a:endParaRPr lang="uk-UA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6021296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Пр-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 т  Голосіївський, 22-36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Заходи з благоустрою та санітарного очищення району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Documents and Settings\eZOM\Мои документы\Загрузки\IMG_6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484784"/>
            <a:ext cx="3672408" cy="2304256"/>
          </a:xfrm>
          <a:prstGeom prst="rect">
            <a:avLst/>
          </a:prstGeom>
          <a:noFill/>
        </p:spPr>
      </p:pic>
      <p:pic>
        <p:nvPicPr>
          <p:cNvPr id="5" name="Picture 2" descr="C:\Documents and Settings\eZOM\Рабочий стол\слайді\IMG_20160406_0931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417117"/>
            <a:ext cx="4104456" cy="2803975"/>
          </a:xfrm>
          <a:prstGeom prst="rect">
            <a:avLst/>
          </a:prstGeom>
          <a:noFill/>
        </p:spPr>
      </p:pic>
      <p:pic>
        <p:nvPicPr>
          <p:cNvPr id="6" name="Picture 6" descr="C:\Documents and Settings\eZOM\Мои документы\Загрузки\IMG_70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4293104"/>
            <a:ext cx="3715346" cy="23825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8024" y="4581132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>Виконання заходів з благоустрою району: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весняна акція на 16,4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млн.грн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 осіння акція  на 22,2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млн.грн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 №584 </a:t>
            </a: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“Сита</a:t>
            </a:r>
            <a:r>
              <a:rPr lang="uk-UA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1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мобілка”</a:t>
            </a:r>
            <a:r>
              <a:rPr lang="uk-UA" b="1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Вартість проекту 97,5 тис.грн. Використано коштів  91,2 тис.грн. </a:t>
            </a:r>
            <a:br>
              <a:rPr lang="uk-UA" sz="20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Рисунок 3" descr="C:\Users\7\Saved Games\Desktop\IMG_5342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857364"/>
            <a:ext cx="3877602" cy="26591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494116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рамках проекту в Центрі надання адміністративних послуг та управлінні праці та соціального захисту населення Голосіївської РДА встановлено апарати для зарядки мобільних телефонів та інших електронних пристроїв, якими можуть безкоштовно скористатися відвідувачі Голосіївської адміністрації</a:t>
            </a:r>
            <a:endParaRPr lang="ru-RU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noFill/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Заходи з благоустрою та санітарного очищення району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340768"/>
            <a:ext cx="3816424" cy="228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7544" y="3717033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вул. Васильківська, 8 а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eZOM\Рабочий стол\слайді\VxVasd-DLe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8" y="2143116"/>
            <a:ext cx="3282158" cy="30140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6" y="5373224"/>
            <a:ext cx="2956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вул. Стратегічне шосе, 41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4149080"/>
            <a:ext cx="38884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971604" y="6237320"/>
            <a:ext cx="3672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Столичне шосе, урочище «Бичок»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994122"/>
          </a:xfrm>
          <a:noFill/>
        </p:spPr>
        <p:txBody>
          <a:bodyPr>
            <a:normAutofit/>
          </a:bodyPr>
          <a:lstStyle/>
          <a:p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Загальнорайонні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суботники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340768"/>
            <a:ext cx="407595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3573016"/>
            <a:ext cx="4032448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4365104"/>
            <a:ext cx="3600400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644008" y="1124748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Проведено 5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загальнорайонних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суботників до участі в яких долучилися працівники комунальних та промислових підприємств, установ, організацій всіх форм власності, студенти, учні шкіл та громадськість,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всього біля 7,5 тис. осіб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latin typeface="Arial" pitchFamily="34" charset="0"/>
                <a:cs typeface="Arial" pitchFamily="34" charset="0"/>
              </a:rPr>
              <a:t>КП</a:t>
            </a: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  „ШЕУ Голосіївського району міста Києва ” та </a:t>
            </a:r>
            <a:r>
              <a:rPr lang="uk-UA" sz="3600" b="1" dirty="0" err="1" smtClean="0">
                <a:latin typeface="Arial" pitchFamily="34" charset="0"/>
                <a:cs typeface="Arial" pitchFamily="34" charset="0"/>
              </a:rPr>
              <a:t>КП</a:t>
            </a: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 “ Магістраль ”</a:t>
            </a:r>
            <a:endParaRPr lang="uk-UA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/>
              <a:t>Спеціалізована техніка </a:t>
            </a:r>
            <a:br>
              <a:rPr lang="uk-UA" sz="3600" b="1" dirty="0" smtClean="0"/>
            </a:br>
            <a:r>
              <a:rPr lang="uk-UA" sz="3600" b="1" dirty="0" smtClean="0"/>
              <a:t>КП «ШЕУ Голосіївського району»</a:t>
            </a:r>
            <a:endParaRPr lang="uk-UA" sz="36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654129262"/>
              </p:ext>
            </p:extLst>
          </p:nvPr>
        </p:nvGraphicFramePr>
        <p:xfrm>
          <a:off x="395536" y="1556792"/>
          <a:ext cx="8424936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28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55679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КП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“ ШЕУ Голосіївського району ”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Роботи з ремонту та утримання вулично-шляхової мережі – 82602,1 тис. грн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714464"/>
          <a:ext cx="8643998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Спеціалізована техніка </a:t>
            </a:r>
            <a:br>
              <a:rPr lang="uk-UA" b="1" dirty="0" smtClean="0"/>
            </a:br>
            <a:r>
              <a:rPr lang="uk-UA" b="1" dirty="0" smtClean="0"/>
              <a:t>КП ШЕУ «Магістраль»</a:t>
            </a: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50278288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26551724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9299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КП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ШЕУ "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Магістраль“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Ремонтні роботи – 7569,8 тис. грн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484784"/>
          <a:ext cx="8534182" cy="508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8486748" cy="500066"/>
          </a:xfrm>
        </p:spPr>
        <p:txBody>
          <a:bodyPr>
            <a:noAutofit/>
          </a:bodyPr>
          <a:lstStyle/>
          <a:p>
            <a:pPr lvl="0"/>
            <a: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85720" y="0"/>
            <a:ext cx="8572560" cy="85723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Ремонт асфальтобетонного покриття, </a:t>
            </a:r>
          </a:p>
          <a:p>
            <a:r>
              <a:rPr lang="uk-UA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вул. Грінченка  </a:t>
            </a:r>
            <a:endParaRPr lang="uk-UA" sz="2800" b="1" dirty="0" smtClean="0">
              <a:solidFill>
                <a:schemeClr val="tx1"/>
              </a:solidFill>
            </a:endParaRPr>
          </a:p>
          <a:p>
            <a:endParaRPr lang="uk-UA" sz="1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nina.didenko\Downloads\IMG-4482f9dea8109be09bd5e5f3788b8124-V (1)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1071549"/>
            <a:ext cx="2928958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nina.didenko\Downloads\IMG-af3826ec01cf97d1233e2cc34ff2c3bd-V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8" y="1000108"/>
            <a:ext cx="2857520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nina.didenko\Downloads\IMG-32dbe81ae3bc43c1cc788473d4d0fea7-V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3929066"/>
            <a:ext cx="292895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nina.didenko\Downloads\IMG-3e630b5423578a0007d14bd753f1fdd4-V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3504" y="3857628"/>
            <a:ext cx="2857520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0"/>
            <a:ext cx="9001156" cy="78579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Очистка  та ремонт зливо приймачів, пр-т Науки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642918"/>
            <a:ext cx="4786346" cy="1000132"/>
          </a:xfrm>
        </p:spPr>
        <p:txBody>
          <a:bodyPr>
            <a:normAutofit/>
          </a:bodyPr>
          <a:lstStyle/>
          <a:p>
            <a:pPr algn="just"/>
            <a:endParaRPr lang="uk-UA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uk-UA" sz="1800" dirty="0" smtClean="0"/>
          </a:p>
          <a:p>
            <a:pPr lvl="0"/>
            <a:endParaRPr lang="uk-UA" sz="1800" dirty="0" smtClean="0"/>
          </a:p>
          <a:p>
            <a:pPr lvl="0"/>
            <a:endParaRPr lang="uk-UA" sz="1800" dirty="0" smtClean="0"/>
          </a:p>
          <a:p>
            <a:endParaRPr lang="uk-UA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nina.didenko\Downloads\IMG-e510770443eacb8a1cb02c3ecd04187f-V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5" y="785794"/>
            <a:ext cx="264320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nina.didenko\Downloads\IMG-d79165f33aa74b965176aba59d7c2ab9-V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928670"/>
            <a:ext cx="257176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nina.didenko\Downloads\IMG-5df186d6607660a775fdd2aec4e47c69-V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71802" y="3786190"/>
            <a:ext cx="292895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14290"/>
            <a:ext cx="7929618" cy="642942"/>
          </a:xfrm>
        </p:spPr>
        <p:txBody>
          <a:bodyPr>
            <a:normAutofit/>
          </a:bodyPr>
          <a:lstStyle/>
          <a:p>
            <a:pPr lvl="0"/>
            <a:r>
              <a:rPr lang="uk-UA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Механізоване прибирання вулиць району</a:t>
            </a:r>
          </a:p>
        </p:txBody>
      </p:sp>
      <p:pic>
        <p:nvPicPr>
          <p:cNvPr id="4" name="Рисунок 3" descr="C:\Users\nina.didenko\Downloads\IMG-0c3cc671d783afb521c4ccf2c07aa9c5-V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8992" y="857232"/>
            <a:ext cx="2500330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nina.didenko\Downloads\IMG-104211b4b9b766643e4c97acb52067ca-V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857232"/>
            <a:ext cx="2786114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nina.didenko\Downloads\IMG-6c72872f039d83a0c0b3e65ad9c58e98-V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4000504"/>
            <a:ext cx="4000528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nina.didenko\Downloads\IMG-d862467d409ef27547e4f989931db213-V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86512" y="857235"/>
            <a:ext cx="2500330" cy="2667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nina.didenko\Downloads\IMG-7f421b06fce25b9b38e5fc84ec0f0377-V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6315" y="4000504"/>
            <a:ext cx="3929090" cy="2524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Проект №52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“Утеплення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фасаду школи №269 Голосіївського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району”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пр-т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Глушкова, 17А 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dirty="0" err="1" smtClean="0">
                <a:latin typeface="Arial" pitchFamily="34" charset="0"/>
                <a:cs typeface="Arial" pitchFamily="34" charset="0"/>
              </a:rPr>
              <a:t>Вартістьпроекту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-1995,0 тис.грн.</a:t>
            </a:r>
            <a:r>
              <a:rPr lang="uk-UA" sz="1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Використано 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k-UA" sz="1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коштів  1983,8 тис.грн</a:t>
            </a:r>
            <a: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877272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Проведено роботи з утеплення фасаду школи</a:t>
            </a:r>
            <a:endParaRPr lang="ru-RU" dirty="0"/>
          </a:p>
        </p:txBody>
      </p:sp>
      <p:pic>
        <p:nvPicPr>
          <p:cNvPr id="1026" name="Picture 2" descr="D:\фото\viber image 2019-05-11 , 10.25.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1857364"/>
            <a:ext cx="6810396" cy="383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Поточний середній ремонт, вул. Теремківська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endParaRPr lang="uk-UA" sz="2800" dirty="0"/>
          </a:p>
        </p:txBody>
      </p:sp>
      <p:pic>
        <p:nvPicPr>
          <p:cNvPr id="5" name="Рисунок 4" descr="C:\Users\nina.didenko\Downloads\IMG-65a4b40b39d4536ef43f2db87cf780e3-V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000108"/>
            <a:ext cx="335758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nina.didenko\Downloads\IMG-6d281b4ebc64b106dba92c9270334851-V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5" y="1071546"/>
            <a:ext cx="371477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nina.didenko\Downloads\IMG-91c5ddfbf4adae401bcc87f18d437f9a-V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7" y="3857628"/>
            <a:ext cx="335758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nina.didenko\Downloads\IMG-67d46a575fcd82c452389a36ffd986e6-V (1)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752" y="3857628"/>
            <a:ext cx="3643338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715436" cy="64294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Утримання підземних пішохідних переходів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endParaRPr lang="uk-UA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071942"/>
            <a:ext cx="2786082" cy="1428760"/>
          </a:xfrm>
        </p:spPr>
        <p:txBody>
          <a:bodyPr>
            <a:noAutofit/>
          </a:bodyPr>
          <a:lstStyle/>
          <a:p>
            <a:pPr algn="r"/>
            <a:endParaRPr lang="uk-UA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uk-UA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uk-UA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nina.didenko\Downloads\IMG-f65c3546cf254b8593aece76aa2ef34e-V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3857628"/>
            <a:ext cx="407196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nina.didenko\Downloads\IMG-aa00f9709e879134b82bc464bff849b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407196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nina.didenko\Downloads\IMG-a2fc2225f55cbb99cc713d12ca635a81-V (1)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754" y="3786190"/>
            <a:ext cx="392909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nina.didenko\Downloads\IMG-3aeed6b2708cd3ff1b8fd399c2b7b097-V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6314" y="928670"/>
            <a:ext cx="400052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Очищення вулиць від снігу</a:t>
            </a:r>
            <a:endParaRPr lang="uk-UA" sz="2800" b="1" dirty="0"/>
          </a:p>
        </p:txBody>
      </p:sp>
      <p:pic>
        <p:nvPicPr>
          <p:cNvPr id="3" name="Рисунок 2" descr="http://golos.kievcity.gov.ua/files/2018/3/3/28468116_2034482796807593_5893208335754199040_n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142984"/>
            <a:ext cx="321471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golos.kievcity.gov.ua/files/2018/3/3/28471915_2034482670140939_3206945740827918336_n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1142984"/>
            <a:ext cx="307183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Ð¤Ð¾ÑÐ¾ ÐÐ &quot;ÐÐµÑÑÑÑÐ° ÐºÐ¾Ð¼Ð¿Ð°Ð½ÑÑ Ð· Ð¾Ð±ÑÐ»ÑÐ³Ð¾Ð²ÑÐ²Ð°Ð½Ð½Ñ  ÐÐ¾Ð»Ð¾ÑÑÑÐ²ÑÑÐºÐ¾Ð³Ð¾ ÑÐ°Ð¹Ð¾Ð½Ñ Ð¼. ÐÐ¸ÑÐ²Ð°&quot;.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71538" y="4071942"/>
            <a:ext cx="314327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ÐÐ¾Ð»Ð¾ÑÑÑÐ²ÑÑÐºÑ ÐºÐ¾Ð¼ÑÐ½Ð°Ð»ÑÐ½Ð¸ÐºÐ¸ Ð¿ÑÐ¾Ð´Ð¾Ð²Ð¶ÑÑÑÑ Ð¿ÑÐ¸Ð±Ð¸ÑÐ°ÑÐ¸ ÑÐ°Ð¹Ð¾Ð½ Ð²ÑÐ´ ÑÐ½ÑÐ³Ñ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7837" y="4071948"/>
            <a:ext cx="3071833" cy="2286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1371600"/>
            <a:ext cx="929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sz="24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1000" y="1714489"/>
            <a:ext cx="86106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ctr"/>
            <a:r>
              <a:rPr lang="uk-UA" sz="3600" b="1" dirty="0">
                <a:latin typeface="Arial" pitchFamily="34" charset="0"/>
                <a:cs typeface="Arial" pitchFamily="34" charset="0"/>
              </a:rPr>
              <a:t>Комунальне підприємство </a:t>
            </a:r>
            <a:endParaRPr lang="uk-UA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uk-UA" sz="3600" b="1" dirty="0">
                <a:latin typeface="Arial" pitchFamily="34" charset="0"/>
                <a:cs typeface="Arial" pitchFamily="34" charset="0"/>
              </a:rPr>
              <a:t>утриманню зелених насаджень Голосіївського району </a:t>
            </a:r>
            <a:endParaRPr lang="uk-UA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uk-UA" sz="3600" b="1" dirty="0">
                <a:latin typeface="Arial" pitchFamily="34" charset="0"/>
                <a:cs typeface="Arial" pitchFamily="34" charset="0"/>
              </a:rPr>
              <a:t>. Києва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72397" y="142852"/>
            <a:ext cx="13573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93774" y="943921"/>
            <a:ext cx="74066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428596" y="522301"/>
            <a:ext cx="85011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балансі та обслуговуванні Комунального підприємства по утриманню зелених насаджень Голосіївського району знаходиться 178 об'єктів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загальною площею понад 1007,589 га,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них: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парків - 14; скверів - 49; бульварів,площ та транспортних розв'язок – 21; схилів - 7; урочищ - 4; вулиць – 83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Ð ÐµÐ·ÑÐ»ÑÑÐ°Ñ Ð¿Ð¾ÑÑÐºÑ Ð·Ð¾Ð±ÑÐ°Ð¶ÐµÐ½Ñ Ð·Ð° Ð·Ð°Ð¿Ð¸ÑÐ¾Ð¼ &quot;ÑÐ¾ÑÐ¾ Ð¿Ð°ÑÐºÑ ÑÐ¸Ð»ÑÑÑÐºÐ¾Ð³Ð¾&quot;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852936"/>
            <a:ext cx="4286312" cy="36418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ÐÐ° Ð´Ð°Ð½Ð½Ð¾Ð¼ Ð¸Ð·Ð¾Ð±ÑÐ°Ð¶ÐµÐ½Ð¸Ð¸ Ð¼Ð¾Ð¶ÐµÑ Ð½Ð°ÑÐ¾Ð´Ð¸ÑÑÑÑ: ÑÐ°ÑÑÐµÐ½Ð¸Ðµ, Ð´ÐµÑÐµÐ²Ð¾, Ð½ÐµÐ±Ð¾, Ð½Ð° ÑÐ»Ð¸ÑÐµ, Ð¿ÑÐ¸ÑÐ¾Ð´Ð° Ð¸ Ð²Ð¾Ð´Ð°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4860032" y="2924944"/>
            <a:ext cx="4029072" cy="36433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657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Роботи з благоустрою,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озеленення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поліпшення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санітарного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стану району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484784"/>
            <a:ext cx="403244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Здійснено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осадку 578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крупномірних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дерев із грудкою землі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Виконано корчування 234 од. пнів та підготовлено 578 од. ям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Висаджено 589,9 тис. квітів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Знято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1422 од.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сухостійних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та 178 од.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аварійних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дерев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кущів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Виконано формувальну та санітарну обрізку 9342 од. дерев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Очищено від омели 222 од. дерев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Вивезено 820 куб. м сміття та опалого листя</a:t>
            </a:r>
            <a:r>
              <a:rPr lang="uk-UA" b="1" dirty="0" smtClean="0"/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  <a:tab pos="3619500" algn="l"/>
              </a:tabLst>
            </a:pPr>
            <a:r>
              <a:rPr lang="uk-UA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Виконано посадку декоративних кущів з грудкою землі у кількості 9435 од. 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361950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7" descr="Описание: C:\Users\Наташа\Desktop\прецентація звіт\31318165_1133945953414883_4878421646630715392_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8" y="4429132"/>
            <a:ext cx="3022626" cy="23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ÐÐ° Ð´Ð°Ð½Ð½Ð¾Ð¼ Ð¸Ð·Ð¾Ð±ÑÐ°Ð¶ÐµÐ½Ð¸Ð¸ Ð¼Ð¾Ð¶ÐµÑ Ð½Ð°ÑÐ¾Ð´Ð¸ÑÑÑÑ: Ð¾Ð´Ð¸Ð½ Ð¸Ð»Ð¸ Ð½ÐµÑÐºÐ¾Ð»ÑÐºÐ¾ ÑÐµÐ»Ð¾Ð²ÐµÐº, Ð´ÐµÑÐµÐ²Ð¾, Ð½Ð° ÑÐ»Ð¸ÑÐµ Ð¸ Ð¿ÑÐ¸ÑÐ¾Ð´Ð°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6929454" y="1285860"/>
            <a:ext cx="2016224" cy="30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ÐÐ° Ð´Ð°Ð½Ð½Ð¾Ð¼ Ð¸Ð·Ð¾Ð±ÑÐ°Ð¶ÐµÐ½Ð¸Ð¸ Ð¼Ð¾Ð¶ÐµÑ Ð½Ð°ÑÐ¾Ð´Ð¸ÑÑÑÑ: Ð¾Ð´Ð¸Ð½ Ð¸Ð»Ð¸ Ð½ÐµÑÐºÐ¾Ð»ÑÐºÐ¾ ÑÐµÐ»Ð¾Ð²ÐµÐº, Ð½ÐµÐ±Ð¾, Ð´ÐµÑÐµÐ²Ð¾, ÑÐµÐ±ÐµÐ½Ð¾Ðº, Ð¾Ð±ÑÐ²Ñ, Ð½Ð° ÑÐ»Ð¸ÑÐµ Ð¸ Ð¿ÑÐ¸ÑÐ¾Ð´Ð°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1214422"/>
            <a:ext cx="19442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ÐÐ° Ð´Ð°Ð½Ð½Ð¾Ð¼ Ð¸Ð·Ð¾Ð±ÑÐ°Ð¶ÐµÐ½Ð¸Ð¸ Ð¼Ð¾Ð¶ÐµÑ Ð½Ð°ÑÐ¾Ð´Ð¸ÑÑÑÑ: ÑÐ°ÑÑÐµÐ½Ð¸Ðµ, Ð´ÐµÑÐµÐ²Ð¾, ÑÑÐ°Ð²Ð°, Ð½Ð° ÑÐ»Ð¸ÑÐµ Ð¸ Ð¿ÑÐ¸ÑÐ¾Ð´Ð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14612" y="5072074"/>
            <a:ext cx="2844666" cy="16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3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Міська виставка квітів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6" descr="C:\Users\Наташа\Desktop\прецентація звіт\33224630_1149855418490603_4833123614402281472_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836712"/>
            <a:ext cx="352839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Наташа\Desktop\прецентація звіт\33356213_1149967721812706_3356364397470547968_n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3573016"/>
            <a:ext cx="3456384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Наташа\Desktop\прецентація звіт\35380200_1913772012026725_1317987706361348096_o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20072" y="3573016"/>
            <a:ext cx="338437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Наташа\Desktop\прецентація звіт\31431801_1135182016624610_5436647810336292864_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8064" y="836712"/>
            <a:ext cx="331236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Квіткове оформлення та тематичні панно до футбольного чемпіонату УЄФА-2018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uk-UA" sz="2800" dirty="0"/>
          </a:p>
        </p:txBody>
      </p:sp>
      <p:pic>
        <p:nvPicPr>
          <p:cNvPr id="244739" name="Picture 3" descr="ÐÐ° Ð´Ð°Ð½Ð½Ð¾Ð¼ Ð¸Ð·Ð¾Ð±ÑÐ°Ð¶ÐµÐ½Ð¸Ð¸ Ð¼Ð¾Ð¶ÐµÑ Ð½Ð°ÑÐ¾Ð´Ð¸ÑÑÑÑ: Ð½Ð° ÑÐ»Ð¸ÑÐµ Ð¸ ÑÐµÐºÑÑ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1268760"/>
            <a:ext cx="3889002" cy="508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0" name="Picture 4" descr="ÐÐ° Ð´Ð°Ð½Ð½Ð¾Ð¼ Ð¸Ð·Ð¾Ð±ÑÐ°Ð¶ÐµÐ½Ð¸Ð¸ Ð¼Ð¾Ð¶ÐµÑ Ð½Ð°ÑÐ¾Ð´Ð¸ÑÑÑÑ: Ð½ÐµÐ±Ð¾, Ð´ÐµÑÐµÐ²Ð¾ Ð¸ Ð½Ð° ÑÐ»Ð¸ÑÐµ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4860032" y="1268760"/>
            <a:ext cx="3528392" cy="27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Описание: C:\Users\Наташа\Desktop\Авансовий звіт\'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104" y="4293096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Наташа\Desktop\Авансовий звіт\опорний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1052736"/>
            <a:ext cx="352839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6" name="Picture 4" descr="C:\Users\Наташа\Desktop\Авансовий звіт\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980728"/>
            <a:ext cx="33226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990600" algn="l"/>
                <a:tab pos="1200150" algn="l"/>
              </a:tabLst>
            </a:pP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Встановлено лавку-велетень,що ввійшла до книги рекордів України, як найбільша лавка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501008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Змонтовано освіжаючу рамку на території Голосіївського парку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Описание: C:\Users\Наташа\Desktop\прецентація звіт\34337232_1156259241183554_3505931397988614144_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005064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Описание: C:\Users\Наташа\Desktop\прецентація звіт\34527391_1156259094516902_1237439829562621952_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8064" y="4005064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230425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Робота Управління (Центру) надання адміністративних послуг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312" y="18864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uk-UA" sz="31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Проект №264</a:t>
            </a:r>
            <a: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uk-UA" sz="3100" b="1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“Подаруй</a:t>
            </a:r>
            <a:r>
              <a:rPr lang="uk-UA" sz="31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майданчик мрії дітям у власному </a:t>
            </a:r>
            <a:r>
              <a:rPr lang="uk-UA" sz="3100" b="1" dirty="0" err="1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дворі”</a:t>
            </a:r>
            <a: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uk-UA" sz="2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Вартість проекту 400,0 тис.грн. Використано коштів  393,4 тис.грн. </a:t>
            </a:r>
            <a:r>
              <a:rPr lang="uk-UA" sz="4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/>
            </a:r>
            <a:br>
              <a:rPr lang="uk-UA" sz="32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endParaRPr lang="ru-RU" sz="3200" b="1" dirty="0"/>
          </a:p>
        </p:txBody>
      </p:sp>
      <p:pic>
        <p:nvPicPr>
          <p:cNvPr id="3" name="Picture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571612"/>
            <a:ext cx="5286412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37321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Проведено роботи по улаштуванню спортивно-ігрових дитячих майданчиків за адресами: вул. Вільямса, 15 корпус 1, вул. Вільямса, 15 корпус 3, вул. Вільямса, 17/11 корпус 1, вул. Маршала Конєва, 9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33612" cy="1584176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Управлінням (Центром) надається 187 адміністративних послуг, </a:t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 яких 53 адміністративні послуги надаються  структурними підрозділами Голосіївської районної в місті Києві державної адміністрації та 134 послуги інших органів і структурних підрозділів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b="1" dirty="0" smtClean="0">
                <a:latin typeface="Arial" pitchFamily="34" charset="0"/>
                <a:cs typeface="Arial" pitchFamily="34" charset="0"/>
              </a:rPr>
            </a:b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785794"/>
            <a:ext cx="850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	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Заголовок 1"/>
          <p:cNvSpPr>
            <a:spLocks noGrp="1"/>
          </p:cNvSpPr>
          <p:nvPr/>
        </p:nvSpPr>
        <p:spPr bwMode="auto">
          <a:xfrm>
            <a:off x="971604" y="476672"/>
            <a:ext cx="8596313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49281" y="457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986" name="Рисунок 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4049" y="1988840"/>
            <a:ext cx="3744416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3987" name="Рисунок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1988840"/>
            <a:ext cx="3816424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1" descr="C:\Users\operator32.goloscnap\AppData\Local\Microsoft\Windows\Temporary Internet Files\Content.Word\50639428_305514703485938_5870609390368718848_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4653144"/>
            <a:ext cx="3816424" cy="2016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3" descr="C:\Users\operator32.goloscnap\AppData\Local\Microsoft\Windows\Temporary Internet Files\Content.Word\50522242_2216477635335770_9015133231862775808_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4048" y="4581128"/>
            <a:ext cx="3816424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6" y="142852"/>
            <a:ext cx="8928992" cy="928694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наданих адміністративних послуг за 2016-2018 роки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14441"/>
          <a:ext cx="8229600" cy="491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82594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Кількість наданих адміністративних послуг за 2016-2018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692696"/>
          <a:ext cx="8715436" cy="552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772816"/>
            <a:ext cx="4680520" cy="2232248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Дякую за увагу!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6296" y="332656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golos.kyivcity.gov.ua/files/2018/12/18/IMG-ee7e2cd43ff601e0337a6b96a76548e5-V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548680"/>
            <a:ext cx="3528392" cy="2571768"/>
          </a:xfrm>
          <a:prstGeom prst="rect">
            <a:avLst/>
          </a:prstGeom>
          <a:noFill/>
        </p:spPr>
      </p:pic>
      <p:pic>
        <p:nvPicPr>
          <p:cNvPr id="11" name="Рисунок 10" descr="https://golos.kyivcity.gov.ua/files/2018/10/22/44332051_2151006968303227_3966800857936166912_o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0032" y="4077072"/>
            <a:ext cx="3695700" cy="231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golos.kyivcity.gov.ua/files/2018/12/8/IMG-f3e73d8c7a42fd7944fd1da85e7ce820-V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3717032"/>
            <a:ext cx="3600400" cy="2687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72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Голосіївський район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3338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88024" y="2852936"/>
            <a:ext cx="4070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Площа - 160,55 кв. км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(19,2% від загальної площі м. Києва)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Протяжність району з півночі на південь – 26,1 км, з заходу на схід – 16,5 км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uk-UA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Населення - 251 тис. 029 осіб</a:t>
            </a:r>
            <a:endParaRPr lang="uk-UA" b="1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0312" y="548680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Ð ÐµÐ·ÑÐ»ÑÑÐ°Ñ Ð¿Ð¾ÑÑÐºÑ Ð·Ð¾Ð±ÑÐ°Ð¶ÐµÐ½Ñ Ð·Ð° Ð·Ð°Ð¿Ð¸ÑÐ¾Ð¼ &quot;Ð¿ÑÐ°Ð¿Ð¾Ñ Ð³Ð¾Ð»Ð¾ÑÑÑÐ²ÑÑÐºÐ¾Ð³Ð¾ ÑÐ°Ð¹Ð¾Ð½Ñ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Ð ÐµÐ·ÑÐ»ÑÑÐ°Ñ Ð¿Ð¾ÑÑÐºÑ Ð·Ð¾Ð±ÑÐ°Ð¶ÐµÐ½Ñ Ð·Ð° Ð·Ð°Ð¿Ð¸ÑÐ¾Ð¼ &quot;Ð¿ÑÐ°Ð¿Ð¾Ñ Ð³Ð¾Ð»Ð¾ÑÑÑÐ²ÑÑÐºÐ¾Ð³Ð¾ ÑÐ°Ð¹Ð¾Ð½Ñ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82154"/>
          </a:xfrm>
        </p:spPr>
        <p:txBody>
          <a:bodyPr>
            <a:normAutofit fontScale="90000"/>
          </a:bodyPr>
          <a:lstStyle/>
          <a:p>
            <a:r>
              <a:rPr lang="uk-UA" sz="3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3300" b="1" dirty="0" smtClean="0">
                <a:latin typeface="Arial" pitchFamily="34" charset="0"/>
                <a:cs typeface="Arial" pitchFamily="34" charset="0"/>
              </a:rPr>
            </a:b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Проект №73</a:t>
            </a:r>
            <a:r>
              <a:rPr lang="uk-UA" sz="3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3300" b="1" dirty="0" smtClean="0">
                <a:latin typeface="Arial" pitchFamily="34" charset="0"/>
                <a:cs typeface="Arial" pitchFamily="34" charset="0"/>
              </a:rPr>
            </a:br>
            <a:r>
              <a:rPr lang="uk-UA" sz="3100" b="1" dirty="0" err="1" smtClean="0">
                <a:latin typeface="Arial" pitchFamily="34" charset="0"/>
                <a:cs typeface="Arial" pitchFamily="34" charset="0"/>
              </a:rPr>
              <a:t>“Голосіїв</a:t>
            </a: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 майбутнього (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District of Kyiv Smart City</a:t>
            </a: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)”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400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Вартість  проекту - 390,8 тис.грн.</a:t>
            </a:r>
            <a:r>
              <a:rPr lang="uk-UA" sz="2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Використано коштів  323,1 тис.грн</a:t>
            </a:r>
            <a:r>
              <a:rPr lang="uk-UA" sz="1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0298" y="2285992"/>
            <a:ext cx="4381088" cy="2771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5657671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Встановлено 9 лавочок з сонячними модулями за адресами: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 вул.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Героїв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Оборони, 10а, 18,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вул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Генерала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Родимцева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8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Проведено улаштування дитячого ігрового комплексу </a:t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по вул. Бурмистенко, 10, 12,  </a:t>
            </a:r>
            <a:endParaRPr lang="uk-UA" sz="20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50072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Проект №141</a:t>
            </a:r>
          </a:p>
          <a:p>
            <a:pPr algn="ctr"/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“Дитячий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простір на вулиці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Бурмистенко”</a:t>
            </a:r>
            <a:endParaRPr lang="uk-UA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Вартість  проекту -399,84 тис.грн.</a:t>
            </a:r>
            <a:r>
              <a:rPr lang="uk-UA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Використано коштів  397,9 тис.грн. </a:t>
            </a:r>
            <a:endParaRPr lang="uk-UA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7826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48072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Проект №63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“Будівництво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>
                <a:latin typeface="Arial" pitchFamily="34" charset="0"/>
                <a:cs typeface="Arial" pitchFamily="34" charset="0"/>
              </a:rPr>
              <a:t>сучасного футбольного міні-поля зі штучним покриттям на мікрорайоні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“Теремки-1”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Вартість  </a:t>
            </a:r>
            <a:r>
              <a:rPr lang="uk-UA" sz="1800" b="1" smtClean="0">
                <a:latin typeface="Arial" pitchFamily="34" charset="0"/>
                <a:cs typeface="Arial" pitchFamily="34" charset="0"/>
              </a:rPr>
              <a:t>проекту - 2000,0 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тис.грн. </a:t>
            </a:r>
            <a:r>
              <a:rPr lang="uk-UA" sz="1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Використано коштів - 1926,8 тис.грн.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E:\Загрузки\57798639_810542679347018_7224854562102837248_n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2204864"/>
            <a:ext cx="6192688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35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58082" y="285728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2204864"/>
            <a:ext cx="88924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Підвищення ефективності управління комунальним майном територіальної громади м. Києва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території Голосіївського району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РЕЄСТРАЦІЯ ПРАВ ВЛАСНОСТІ НА НЕРУХОМЕ МАЙНО</a:t>
            </a:r>
            <a:endParaRPr lang="uk-UA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72419944"/>
              </p:ext>
            </p:extLst>
          </p:nvPr>
        </p:nvGraphicFramePr>
        <p:xfrm>
          <a:off x="539552" y="1196752"/>
          <a:ext cx="8352929" cy="538588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77395"/>
                <a:gridCol w="1172340"/>
                <a:gridCol w="1392156"/>
                <a:gridCol w="1230959"/>
                <a:gridCol w="1480079"/>
              </a:tblGrid>
              <a:tr h="620029"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Балансоутримувачі об’єктів, що підлягають реєстрації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Сумарна кількість об’єктів, площа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Із них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зареєстровано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407202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кількість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err="1" smtClean="0">
                          <a:solidFill>
                            <a:schemeClr val="tx1"/>
                          </a:solidFill>
                        </a:rPr>
                        <a:t>тис.кв.м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кількість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err="1" smtClean="0">
                          <a:solidFill>
                            <a:schemeClr val="tx1"/>
                          </a:solidFill>
                        </a:rPr>
                        <a:t>тис.кв.м</a:t>
                      </a:r>
                      <a:endParaRPr lang="uk-UA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151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КП «КЕРУЮЧА КОМПАНІЯ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З ОБСЛУГОВУВАННЯ ЖИТЛОВОГО ФОНДУ ГОЛОСІЇВСЬКОГО</a:t>
                      </a:r>
                      <a:r>
                        <a:rPr lang="ru-RU" sz="1800" baseline="0" dirty="0" smtClean="0"/>
                        <a:t> РАЙОНУ»</a:t>
                      </a:r>
                      <a:endParaRPr lang="uk-UA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221</a:t>
                      </a:r>
                      <a:endParaRPr lang="uk-UA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28,578</a:t>
                      </a:r>
                      <a:endParaRPr lang="uk-UA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73</a:t>
                      </a:r>
                      <a:endParaRPr lang="uk-UA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18,746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72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ОСВІТА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290,689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140,508</a:t>
                      </a:r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5191">
                <a:tc>
                  <a:txBody>
                    <a:bodyPr/>
                    <a:lstStyle/>
                    <a:p>
                      <a:r>
                        <a:rPr lang="uk-UA" dirty="0" smtClean="0"/>
                        <a:t>КУЛЬТУРА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30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8,600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29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8,061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7204">
                <a:tc>
                  <a:txBody>
                    <a:bodyPr/>
                    <a:lstStyle/>
                    <a:p>
                      <a:r>
                        <a:rPr lang="uk-UA" dirty="0" smtClean="0"/>
                        <a:t>МОЛОДЬ І СПОРТ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22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5,664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4,443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5070">
                <a:tc>
                  <a:txBody>
                    <a:bodyPr/>
                    <a:lstStyle/>
                    <a:p>
                      <a:r>
                        <a:rPr lang="uk-UA" dirty="0" smtClean="0"/>
                        <a:t>СОЦЗАХИСТ</a:t>
                      </a:r>
                      <a:endParaRPr lang="uk-UA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18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2,390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1,554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5071">
                <a:tc>
                  <a:txBody>
                    <a:bodyPr/>
                    <a:lstStyle/>
                    <a:p>
                      <a:pPr lvl="0"/>
                      <a:r>
                        <a:rPr lang="uk-UA" dirty="0" smtClean="0"/>
                        <a:t>ОХОРОНА  </a:t>
                      </a:r>
                      <a:r>
                        <a:rPr lang="uk-UA" sz="1800" b="0" dirty="0" smtClean="0"/>
                        <a:t>ЗДОРОВ’Я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43,573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42,889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50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 smtClean="0"/>
                        <a:t>СЛУЖБА У СПРАВАХ ДІТЕЙ</a:t>
                      </a:r>
                      <a:endParaRPr lang="uk-UA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1,057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0,804</a:t>
                      </a:r>
                      <a:endParaRPr lang="uk-UA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50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ВСЬОГО </a:t>
                      </a:r>
                      <a:endParaRPr lang="uk-UA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402</a:t>
                      </a:r>
                      <a:endParaRPr lang="uk-UA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380,551</a:t>
                      </a:r>
                      <a:endParaRPr lang="uk-UA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188</a:t>
                      </a:r>
                      <a:endParaRPr lang="uk-UA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217,005</a:t>
                      </a:r>
                      <a:endParaRPr lang="uk-UA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874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Отримано орендної плати,</a:t>
            </a:r>
            <a:r>
              <a:rPr lang="uk-UA" sz="2600" b="1" dirty="0" smtClean="0">
                <a:latin typeface="Arial" pitchFamily="34" charset="0"/>
                <a:cs typeface="Arial" pitchFamily="34" charset="0"/>
              </a:rPr>
              <a:t> тис. грн </a:t>
            </a:r>
            <a:endParaRPr lang="uk-UA" sz="2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1319171"/>
              </p:ext>
            </p:extLst>
          </p:nvPr>
        </p:nvGraphicFramePr>
        <p:xfrm>
          <a:off x="500034" y="150017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Співвідношення отриманої орендної плати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до нарахованої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780755"/>
              </p:ext>
            </p:extLst>
          </p:nvPr>
        </p:nvGraphicFramePr>
        <p:xfrm>
          <a:off x="457200" y="857232"/>
          <a:ext cx="8229600" cy="526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60848"/>
            <a:ext cx="9144000" cy="23648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Підвищення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рівня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конкурентоспроможності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промислового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комплексу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підприємницька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діяльність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району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uk-UA" sz="4000" dirty="0" smtClean="0"/>
              <a:t> 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uk-UA" sz="3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20" y="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Реалізація продукції промисловими підприємствами Голосіївського району, млн. грн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428741"/>
          <a:ext cx="4038600" cy="469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43438" y="1357305"/>
          <a:ext cx="4038600" cy="471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86834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Питома вага обсягу реалізації продукції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промисловими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підприємствами в місті Києві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95536" y="1268760"/>
          <a:ext cx="8643998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Tm="106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4291"/>
            <a:ext cx="8163220" cy="928693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Головне про Голосіївський район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071546"/>
            <a:ext cx="8208912" cy="5786454"/>
          </a:xfrm>
        </p:spPr>
        <p:txBody>
          <a:bodyPr>
            <a:normAutofit fontScale="40000" lnSpcReduction="20000"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8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127 промислових  підприємств</a:t>
            </a:r>
          </a:p>
          <a:p>
            <a:pPr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50 </a:t>
            </a:r>
            <a:r>
              <a:rPr lang="ru-RU" sz="7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наукових</a:t>
            </a:r>
            <a:r>
              <a:rPr lang="ru-RU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7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установ</a:t>
            </a:r>
            <a:endParaRPr lang="ru-RU" sz="7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 вищих навчальних закладів 	</a:t>
            </a:r>
          </a:p>
          <a:p>
            <a:pPr lvl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44 загальноосвітні навчальні заклади</a:t>
            </a:r>
          </a:p>
          <a:p>
            <a:pPr lvl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51 дошкільний навчальний заклад</a:t>
            </a:r>
          </a:p>
          <a:p>
            <a:pPr lvl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18 дитячо-юнацьких клубів</a:t>
            </a:r>
          </a:p>
          <a:p>
            <a:pPr lvl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7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 дитячо-юнацьких спортивних шкіл	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uk-UA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20" y="142852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Середня чисельність працівників промислової діяльності,осіб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428741"/>
          <a:ext cx="8229600" cy="469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6" y="274638"/>
            <a:ext cx="8858312" cy="654032"/>
          </a:xfrm>
        </p:spPr>
        <p:txBody>
          <a:bodyPr>
            <a:normAutofit fontScale="90000"/>
          </a:bodyPr>
          <a:lstStyle/>
          <a:p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 Засідання Ради директорів промислових підприємств та наукових установ Голосіївського району</a:t>
            </a:r>
            <a:r>
              <a:rPr lang="uk-UA" sz="2700" b="1" dirty="0" smtClean="0"/>
              <a:t/>
            </a:r>
            <a:br>
              <a:rPr lang="uk-UA" sz="2700" b="1" dirty="0" smtClean="0"/>
            </a:br>
            <a:endParaRPr lang="uk-UA" sz="2700" b="1" dirty="0"/>
          </a:p>
        </p:txBody>
      </p:sp>
      <p:pic>
        <p:nvPicPr>
          <p:cNvPr id="10" name="Рисунок 9" descr="C:\Users\nina.didenko\Desktop\ГРОМАДСЬК ЗВІТ 2018 півр\2018 фото\РАДА директорів фото голова\IMG_564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2" y="1340768"/>
            <a:ext cx="3816424" cy="2502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 13"/>
          <p:cNvSpPr/>
          <p:nvPr/>
        </p:nvSpPr>
        <p:spPr>
          <a:xfrm>
            <a:off x="571472" y="4005064"/>
            <a:ext cx="4720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24 квітня 2018 року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 в приміщенні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ПрАТ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«Київський маргариновий завод» відбулось засідання Ради директорів, де  обговорювались наступні питання:</a:t>
            </a:r>
          </a:p>
          <a:p>
            <a:pPr lvl="0"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- сприяння розвитку вітчизняного експорту; </a:t>
            </a:r>
          </a:p>
          <a:p>
            <a:pPr lvl="0"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 - зміни в законодавстві про виконавче провадження;</a:t>
            </a:r>
          </a:p>
          <a:p>
            <a:pPr lvl="0"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- співпраця  з Голосіївською районною філією Київського міського центру зайнятості</a:t>
            </a:r>
          </a:p>
        </p:txBody>
      </p:sp>
      <p:pic>
        <p:nvPicPr>
          <p:cNvPr id="439297" name="Picture 1" descr="C:\Users\nina.didenko\Desktop\Без наз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2060848"/>
            <a:ext cx="342902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9" y="4214851"/>
            <a:ext cx="4214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5 червня 2018 року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 Міжнародному виставковому центрі, (Броварський проспект, 15) відбулась виставка-презентація промислової продукції київських виробників «Зроблено в Києві», в якій взяли участь 18 промислових підприємств району.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64294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Виставка “ Зроблено в Києві"</a:t>
            </a:r>
            <a:endParaRPr lang="uk-UA" sz="2800" dirty="0"/>
          </a:p>
        </p:txBody>
      </p:sp>
      <p:pic>
        <p:nvPicPr>
          <p:cNvPr id="8" name="Рисунок 7" descr="Ð ÐµÐ·ÑÐ»ÑÑÐ°Ñ Ð¿Ð¾ÑÑÐºÑ Ð·Ð¾Ð±ÑÐ°Ð¶ÐµÐ½Ñ Ð·Ð° Ð·Ð°Ð¿Ð¸ÑÐ¾Ð¼ &quot;Ð²Ð¸ÑÑÐ°Ð²ÐºÐ° Ð·ÑÐ¾Ð±Ð»ÐµÐ½Ð¾ Ð² ÐºÐ¸ÑÐ²Ñ 2018 ÑÐ¾ÑÐ¾&quot;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4877" y="1000108"/>
            <a:ext cx="4105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Ð¾Ð²âÑÐ·Ð°Ð½Ðµ Ð·Ð¾Ð±ÑÐ°Ð¶ÐµÐ½Ð½Ñ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5" y="1000108"/>
            <a:ext cx="39814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 ÐµÐ·ÑÐ»ÑÑÐ°Ñ Ð¿Ð¾ÑÑÐºÑ Ð·Ð¾Ð±ÑÐ°Ð¶ÐµÐ½Ñ Ð·Ð° Ð·Ð°Ð¿Ð¸ÑÐ¾Ð¼ &quot;Ð²Ð¸ÑÑÐ°Ð²ÐºÐ° Ð·ÑÐ¾Ð±Ð»ÐµÐ½Ð¾ Ð² ÐºÐ¸ÑÐ²Ñ 2018 ÑÐ¾ÑÐ¾&quot;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3" y="4357694"/>
            <a:ext cx="40005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/>
              <a:t>Участь </a:t>
            </a:r>
            <a:r>
              <a:rPr lang="uk-UA" sz="2800" b="1" dirty="0" err="1" smtClean="0"/>
              <a:t>ДП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“Імпульс”</a:t>
            </a:r>
            <a:r>
              <a:rPr lang="uk-UA" sz="2800" b="1" dirty="0" smtClean="0"/>
              <a:t> в міжнародній виставці в Шанхаї </a:t>
            </a:r>
            <a:r>
              <a:rPr lang="uk-UA" sz="2800" b="1" dirty="0" err="1" smtClean="0"/>
              <a:t>“China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Import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Expo</a:t>
            </a:r>
            <a:r>
              <a:rPr lang="uk-UA" sz="2800" b="1" dirty="0" smtClean="0"/>
              <a:t> 2018”</a:t>
            </a:r>
            <a:endParaRPr lang="ru-RU" sz="2800" b="1" dirty="0"/>
          </a:p>
        </p:txBody>
      </p:sp>
      <p:pic>
        <p:nvPicPr>
          <p:cNvPr id="1026" name="Picture 2" descr="C:\Users\viktoriia.nimchuk\Desktop\Импульс\PHOTO-2019-03-15-13-37-47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760" y="1714488"/>
            <a:ext cx="4176464" cy="2506600"/>
          </a:xfrm>
          <a:prstGeom prst="rect">
            <a:avLst/>
          </a:prstGeom>
          <a:noFill/>
        </p:spPr>
      </p:pic>
      <p:pic>
        <p:nvPicPr>
          <p:cNvPr id="1027" name="Picture 3" descr="C:\Users\viktoriia.nimchuk\Desktop\Импульс\PHOTO-2019-03-15-13-37-47 (3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43702" y="2000241"/>
            <a:ext cx="2357422" cy="3143272"/>
          </a:xfrm>
          <a:prstGeom prst="rect">
            <a:avLst/>
          </a:prstGeom>
          <a:noFill/>
        </p:spPr>
      </p:pic>
      <p:pic>
        <p:nvPicPr>
          <p:cNvPr id="1028" name="Picture 4" descr="C:\Users\viktoriia.nimchuk\Desktop\Импульс\PHOTO-2019-03-15-13-37-47 (8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1844824"/>
            <a:ext cx="1963026" cy="4176464"/>
          </a:xfrm>
          <a:prstGeom prst="rect">
            <a:avLst/>
          </a:prstGeom>
          <a:noFill/>
        </p:spPr>
      </p:pic>
      <p:pic>
        <p:nvPicPr>
          <p:cNvPr id="1029" name="Picture 5" descr="C:\Users\viktoriia.nimchuk\Desktop\Импульс\PHOTO-2019-03-15-13-37-47 (10)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11761" y="4536738"/>
            <a:ext cx="4104456" cy="1892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суб'єктів господарювання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-юридичних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осіб, які зареєстровані в районі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Засідання районної  Координаційної ради з питань розвитку підприємництва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golos.kyivcity.gov.ua/done_img/gib/1304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1484784"/>
            <a:ext cx="3744416" cy="35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golos.kyivcity.gov.ua/done_img/gib/13069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3714752"/>
            <a:ext cx="360211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86314" y="1571616"/>
            <a:ext cx="3571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29 серпня 2018 року з нагоди відзначення Дня підприємця, відбулось урочисте засідання районної Координаційної ради з питань розвитку підприємництва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6" y="2214554"/>
            <a:ext cx="8858312" cy="157448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Територіальний розвиток</a:t>
            </a:r>
            <a:br>
              <a:rPr lang="uk-UA" sz="4000" b="1" dirty="0" smtClean="0">
                <a:latin typeface="Arial" pitchFamily="34" charset="0"/>
                <a:cs typeface="Arial" pitchFamily="34" charset="0"/>
              </a:rPr>
            </a:b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 району</a:t>
            </a:r>
            <a:endParaRPr lang="ru-RU" sz="4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6296" y="18864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Обсяги фінансування та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виконання робіт </a:t>
            </a:r>
            <a:br>
              <a:rPr lang="uk-UA" sz="20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 капітальних вкладень, млн. грн</a:t>
            </a:r>
            <a:endParaRPr lang="uk-UA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P80731-17183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71604" y="642918"/>
            <a:ext cx="324036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30" y="0"/>
            <a:ext cx="8496944" cy="980728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Реконструкція  ЗНЗ № 241, вул. Голосіївська, 12 </a:t>
            </a:r>
            <a:r>
              <a:rPr lang="uk-UA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 smtClean="0">
                <a:latin typeface="Arial" pitchFamily="34" charset="0"/>
                <a:cs typeface="Arial" pitchFamily="34" charset="0"/>
              </a:rPr>
            </a:br>
            <a:endParaRPr lang="uk-UA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10" descr="241 (2) (1)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1554692" y="1600204"/>
            <a:ext cx="6034617" cy="4525963"/>
          </a:xfrm>
        </p:spPr>
      </p:pic>
      <p:graphicFrame>
        <p:nvGraphicFramePr>
          <p:cNvPr id="16" name="Схема 15"/>
          <p:cNvGraphicFramePr/>
          <p:nvPr/>
        </p:nvGraphicFramePr>
        <p:xfrm>
          <a:off x="899593" y="3429000"/>
          <a:ext cx="460851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403648" y="5733256"/>
            <a:ext cx="4176458" cy="648072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ru-RU" sz="1600" dirty="0" smtClean="0"/>
              <a:t>Роботи виконані в повному обсязі</a:t>
            </a:r>
            <a:endParaRPr lang="ru-RU" sz="1600" dirty="0"/>
          </a:p>
        </p:txBody>
      </p:sp>
      <p:pic>
        <p:nvPicPr>
          <p:cNvPr id="14" name="Рисунок 13" descr="241 (4)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148064" y="894642"/>
            <a:ext cx="3240360" cy="2218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363272" cy="668592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uk-UA" sz="2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Будівництво другого пускового комплексу розширення школи  № 151, вул. Ліснича, 3 </a:t>
            </a:r>
            <a:r>
              <a:rPr lang="uk-UA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uk-UA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5857892"/>
            <a:ext cx="4176458" cy="648072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600" dirty="0" smtClean="0"/>
              <a:t>Укладені договори на проектні та будівельні роботи. Роботи виконуються згідно графіку.  </a:t>
            </a:r>
            <a:endParaRPr lang="ru-RU" sz="1600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214282" y="3214686"/>
          <a:ext cx="4357718" cy="257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D:\фото\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784971"/>
            <a:ext cx="2714644" cy="2035983"/>
          </a:xfrm>
          <a:prstGeom prst="rect">
            <a:avLst/>
          </a:prstGeom>
          <a:noFill/>
        </p:spPr>
      </p:pic>
      <p:pic>
        <p:nvPicPr>
          <p:cNvPr id="1028" name="Picture 4" descr="D:\фото\1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71802" y="785794"/>
            <a:ext cx="2928958" cy="1928826"/>
          </a:xfrm>
          <a:prstGeom prst="rect">
            <a:avLst/>
          </a:prstGeom>
          <a:noFill/>
        </p:spPr>
      </p:pic>
      <p:pic>
        <p:nvPicPr>
          <p:cNvPr id="1029" name="Picture 5" descr="D:\фото\19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785794"/>
            <a:ext cx="2738457" cy="1946686"/>
          </a:xfrm>
          <a:prstGeom prst="rect">
            <a:avLst/>
          </a:prstGeom>
          <a:noFill/>
        </p:spPr>
      </p:pic>
      <p:pic>
        <p:nvPicPr>
          <p:cNvPr id="1030" name="Picture 6" descr="D:\фото\28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4929197"/>
            <a:ext cx="2000232" cy="1812171"/>
          </a:xfrm>
          <a:prstGeom prst="rect">
            <a:avLst/>
          </a:prstGeom>
          <a:noFill/>
        </p:spPr>
      </p:pic>
      <p:pic>
        <p:nvPicPr>
          <p:cNvPr id="1031" name="Picture 7" descr="D:\фото\36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929190" y="2857496"/>
            <a:ext cx="3714776" cy="2000264"/>
          </a:xfrm>
          <a:prstGeom prst="rect">
            <a:avLst/>
          </a:prstGeom>
          <a:noFill/>
        </p:spPr>
      </p:pic>
      <p:pic>
        <p:nvPicPr>
          <p:cNvPr id="1032" name="Picture 8" descr="D:\фото\15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932040" y="4941168"/>
            <a:ext cx="2057404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14291"/>
            <a:ext cx="8019204" cy="928693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Головне про Голосіївський район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071546"/>
            <a:ext cx="8358214" cy="5786454"/>
          </a:xfrm>
        </p:spPr>
        <p:txBody>
          <a:bodyPr>
            <a:norm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8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uk-UA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29520" y="142852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980728"/>
            <a:ext cx="8748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5 музеїв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14 публічних бібліотек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5 шкіл початкової  мистецької освіти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Будинок культури «Конча-Заспа» 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5 дитячих будинків сімейного типу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Консультативно-діагностичний  центр (4 філії)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2 Центри первинної медико-санітарної допомоги (19 амбулаторій)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uk-UA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uk-UA" sz="27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Реконструкція</a:t>
            </a:r>
            <a:r>
              <a:rPr lang="uk-UA" sz="2700" b="1" dirty="0" smtClean="0"/>
              <a:t> Гімназії № 59, вул. Велика Китаївська, 85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7" name="Содержимое 6" descr="59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355995" y="980731"/>
            <a:ext cx="4464497" cy="2232249"/>
          </a:xfrm>
        </p:spPr>
      </p:pic>
      <p:pic>
        <p:nvPicPr>
          <p:cNvPr id="9" name="Рисунок 8" descr="Схема ГП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580112" y="3212976"/>
            <a:ext cx="3312368" cy="3024336"/>
          </a:xfrm>
          <a:prstGeom prst="rect">
            <a:avLst/>
          </a:prstGeom>
        </p:spPr>
      </p:pic>
      <p:pic>
        <p:nvPicPr>
          <p:cNvPr id="10" name="Рисунок 9" descr="59 гол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99592" y="980728"/>
            <a:ext cx="3384376" cy="2232248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/>
        </p:nvGraphicFramePr>
        <p:xfrm>
          <a:off x="899593" y="3284984"/>
          <a:ext cx="4608512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403648" y="5733256"/>
            <a:ext cx="4176458" cy="648072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600" dirty="0" smtClean="0"/>
              <a:t>Укладені договори на проектні та будівельні роботи. Роботи виконуються згідно графіку. 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Реконструкція ДНЗ №658, пр-т. Голосіївський, 94/96 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Объект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597" y="1340768"/>
            <a:ext cx="378336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9"/>
          <p:cNvGrpSpPr/>
          <p:nvPr/>
        </p:nvGrpSpPr>
        <p:grpSpPr>
          <a:xfrm>
            <a:off x="4857752" y="1500174"/>
            <a:ext cx="3857652" cy="2214578"/>
            <a:chOff x="535237" y="1589442"/>
            <a:chExt cx="4146842" cy="49699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35237" y="1589442"/>
              <a:ext cx="4146842" cy="496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1753747" y="1641876"/>
              <a:ext cx="854911" cy="44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000629" y="1643054"/>
            <a:ext cx="3714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Arial" pitchFamily="34" charset="0"/>
                <a:cs typeface="Arial" pitchFamily="34" charset="0"/>
              </a:rPr>
              <a:t>Освітній заклад не експлуатується з 2005 року через аварійний стан будівлі. Необхідністю реконструкції будівлі є відновлення роботи дошкільного навчального закладу, створення додаткових місць та належних умов для освітнього процесу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4643447"/>
            <a:ext cx="4429156" cy="35719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Кошторисна вартість 41 595,9 тис.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грн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59" y="5000636"/>
            <a:ext cx="4214842" cy="571504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Фінансування 10 098,8 тис.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грн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з них проектні роботи – 1 265,5 тис.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грн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429256" y="4000504"/>
            <a:ext cx="3214710" cy="261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18"/>
          <p:cNvGrpSpPr/>
          <p:nvPr/>
        </p:nvGrpSpPr>
        <p:grpSpPr>
          <a:xfrm>
            <a:off x="683568" y="5733256"/>
            <a:ext cx="4536504" cy="714380"/>
            <a:chOff x="-32454" y="870447"/>
            <a:chExt cx="4615036" cy="141896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-32454" y="870447"/>
              <a:ext cx="4615036" cy="141896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uk-UA" sz="1400" dirty="0" smtClean="0">
                  <a:latin typeface="Arial" pitchFamily="34" charset="0"/>
                  <a:cs typeface="Arial" pitchFamily="34" charset="0"/>
                </a:rPr>
                <a:t>Виготовлено та затверджено проектну документацію. Будівельні роботи розпочато  у 2018 році </a:t>
              </a:r>
              <a:r>
                <a:rPr lang="uk-UA" sz="1600" dirty="0" smtClean="0">
                  <a:latin typeface="Arial" pitchFamily="34" charset="0"/>
                  <a:cs typeface="Arial" pitchFamily="34" charset="0"/>
                </a:rPr>
                <a:t>  </a:t>
              </a:r>
              <a:endParaRPr lang="uk-UA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976114"/>
              <a:ext cx="2307518" cy="6549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-99390"/>
            <a:ext cx="87868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Реконтрукція комплексної дитячо-юнацької спортивної школи №15, вул. Маршала Якубовського, 7-а </a:t>
            </a:r>
          </a:p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Облаштування футбольного поля зі штучним покриттям та безопорним каркасно-тентовим покриттям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9553" y="2060848"/>
            <a:ext cx="2754728" cy="322953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642911" y="1643050"/>
            <a:ext cx="2500330" cy="285752"/>
            <a:chOff x="638908" y="1258113"/>
            <a:chExt cx="3628487" cy="82832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38908" y="1258113"/>
              <a:ext cx="3628487" cy="82832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uk-UA" sz="1400" dirty="0" smtClean="0">
                  <a:latin typeface="Arial" pitchFamily="34" charset="0"/>
                  <a:cs typeface="Arial" pitchFamily="34" charset="0"/>
                </a:rPr>
                <a:t>До реконструкції</a:t>
              </a:r>
              <a:endParaRPr lang="uk-UA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53747" y="1641876"/>
              <a:ext cx="854911" cy="44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40152" y="2060848"/>
            <a:ext cx="2786082" cy="33015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40153" y="1628800"/>
            <a:ext cx="2736304" cy="285752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uk-UA" sz="1400" dirty="0" smtClean="0">
                <a:latin typeface="Arial" pitchFamily="34" charset="0"/>
                <a:cs typeface="Arial" pitchFamily="34" charset="0"/>
              </a:rPr>
              <a:t>Після реконструкції</a:t>
            </a:r>
            <a:endParaRPr lang="uk-UA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347864" y="2492896"/>
            <a:ext cx="2510590" cy="2578043"/>
            <a:chOff x="535235" y="1017943"/>
            <a:chExt cx="6137244" cy="106849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35235" y="1017943"/>
              <a:ext cx="6137244" cy="98486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sz="16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uk-UA" sz="1600" b="1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Кошторисна вартість 11 643,559 </a:t>
              </a:r>
            </a:p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тис. грн,</a:t>
              </a:r>
            </a:p>
            <a:p>
              <a:pPr algn="ctr"/>
              <a:r>
                <a:rPr lang="uk-UA" sz="1600" b="1" dirty="0" smtClean="0">
                  <a:latin typeface="Arial" pitchFamily="34" charset="0"/>
                  <a:cs typeface="Arial" pitchFamily="34" charset="0"/>
                </a:rPr>
                <a:t>в тому числі проектні роботи 495,2 тис.грн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53747" y="1641876"/>
              <a:ext cx="854911" cy="444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187624" y="5589241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Виготовлено проектну документацію. </a:t>
            </a:r>
          </a:p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Будівельні роботи розпочнуться</a:t>
            </a:r>
          </a:p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 у 2019 році.   </a:t>
            </a:r>
          </a:p>
          <a:p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5589240"/>
            <a:ext cx="8429684" cy="922994"/>
          </a:xfrm>
          <a:prstGeom prst="roundRect">
            <a:avLst>
              <a:gd name="adj" fmla="val 190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Обсяги фінансування та виконання робіт з  капітального  ремонту, млн. грн</a:t>
            </a:r>
            <a:endParaRPr lang="uk-UA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4" y="1600204"/>
          <a:ext cx="871543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28587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Капітальні ремонти галузі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"Житлово-комунальне господарство"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ремонт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покрівель</a:t>
            </a:r>
            <a:endParaRPr lang="uk-UA" sz="3200" dirty="0"/>
          </a:p>
        </p:txBody>
      </p:sp>
      <p:pic>
        <p:nvPicPr>
          <p:cNvPr id="3" name="Рисунок 2" descr="C:\Users\Капремонт\Desktop\ФОТО\Науки,20_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484784"/>
            <a:ext cx="36004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ГРОМАДСЬК ЗВІТ 2018\за 2018 рік -ЗВІТ\ГРОМАДСЬК ЗВІТ   2 півр 2018\доруч СТРУКТУРНІ ПІДРОЗДІЛИ\ЛАТАНЮК\02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908720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5852" y="5805264"/>
            <a:ext cx="1921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проспект  Науки, 20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3284984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Проспект Голосіївський, 122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:\инженер\ИРА\для до та після\Кас, 2Б до (1)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3714752"/>
            <a:ext cx="3963290" cy="230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436096" y="6093296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вул. Василя Касіяна, 2</a:t>
            </a:r>
            <a:endParaRPr lang="ru-RU" sz="1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err="1" smtClean="0"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 ремонт </a:t>
            </a:r>
            <a:r>
              <a:rPr lang="ru-RU" sz="3100" b="1" dirty="0" err="1" smtClean="0">
                <a:latin typeface="Arial" pitchFamily="34" charset="0"/>
                <a:cs typeface="Arial" pitchFamily="34" charset="0"/>
              </a:rPr>
              <a:t>сходових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 err="1" smtClean="0">
                <a:latin typeface="Arial" pitchFamily="34" charset="0"/>
                <a:cs typeface="Arial" pitchFamily="34" charset="0"/>
              </a:rPr>
              <a:t>клітин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1026" name="Picture 2" descr="C:\Users\nina.didenko\Downloads\viber image3 2019-02-27 , 16.39.53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196752"/>
            <a:ext cx="3744416" cy="251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3645024"/>
            <a:ext cx="3744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вул. 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Малокитаївська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, 7а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Users\nina.didenko\Downloads\viber image3 2019-02-27 , 16.14.39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1000108"/>
            <a:ext cx="3282728" cy="31512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143504" y="4357694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Пр-т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Науки ,16а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11" descr="C:\Users\Капремонт\Desktop\ФОТО\Жук14после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7624" y="4071942"/>
            <a:ext cx="3528392" cy="252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60033" y="6165304"/>
            <a:ext cx="2808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провулок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Жуковського,14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Заміна вікон на сходових клітинах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2418" name="Рисунок 1" descr="C:\Users\Капремонт\Downloads\Касіяна 2Б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357298"/>
            <a:ext cx="345638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714348" y="5214950"/>
            <a:ext cx="28518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Василя Касіяна,  2Б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Капремонт\Desktop\ФОТО\Глушкова,_2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785794"/>
            <a:ext cx="35289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681" name="Rectangle 1"/>
          <p:cNvSpPr>
            <a:spLocks noChangeArrowheads="1"/>
          </p:cNvSpPr>
          <p:nvPr/>
        </p:nvSpPr>
        <p:spPr bwMode="auto">
          <a:xfrm flipH="1">
            <a:off x="5857884" y="3286124"/>
            <a:ext cx="26642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проспект Академіка Глушкова,  21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5682" name="Рисунок 3" descr="C:\Users\Капремонт\Downloads\Заболотного, 72 (2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3786190"/>
            <a:ext cx="3744416" cy="258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5715008" y="6334780"/>
            <a:ext cx="2880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Академіка</a:t>
            </a: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Заболотного,72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93610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Капітальний ремонт інженерних мереж </a:t>
            </a:r>
            <a:br>
              <a:rPr lang="uk-UA" sz="3600" b="1" dirty="0" smtClean="0"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та електрощитових 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2418" name="Рисунок 4" descr="C:\Users\Капремонт\Desktop\ФОТО\Науки(1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285860"/>
            <a:ext cx="51125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1475656" y="3717032"/>
            <a:ext cx="214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проспект Науки,16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2420" name="Рисунок 9" descr="C:\Users\Капремонт\Desktop\ФОТО\Велика_Кита_вс_ка,53а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2036" y="3429000"/>
            <a:ext cx="39376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5000628" y="6381328"/>
            <a:ext cx="31717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елика Китаївська,53А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Капітальний ремонт підпірних стін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42" name="Рисунок 10" descr="C:\Users\Капремонт\Desktop\ФОТО\АНТОНОВИЧА_10_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071546"/>
            <a:ext cx="61341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3857620" y="5401875"/>
            <a:ext cx="22985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Антоновича,10 - 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Бюджетно - фінансова політика </a:t>
            </a:r>
            <a:br>
              <a:rPr lang="uk-UA" sz="3600" b="1" dirty="0" smtClean="0">
                <a:latin typeface="Arial" pitchFamily="34" charset="0"/>
                <a:cs typeface="Arial" pitchFamily="34" charset="0"/>
              </a:rPr>
            </a:br>
            <a:endParaRPr lang="uk-UA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58082" y="142852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Капітальний ремонт вхідних груп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0370" name="Рисунок 4" descr="C:\Users\Капремонт\Downloads\IMG-78fd198e3d7f2998f6df23379858dfbc-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500174"/>
            <a:ext cx="328614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1" name="Рисунок 5" descr="C:\Users\Капремонт\Downloads\IMG-53df37417de3c07722b15837e93d1cb9-V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8" y="1500174"/>
            <a:ext cx="307183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0372" name="Rectangle 4"/>
          <p:cNvSpPr>
            <a:spLocks noChangeArrowheads="1"/>
          </p:cNvSpPr>
          <p:nvPr/>
        </p:nvSpPr>
        <p:spPr bwMode="auto">
          <a:xfrm>
            <a:off x="2500300" y="5786462"/>
            <a:ext cx="41434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вул.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Маричанська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9 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rmAutofit fontScale="90000"/>
          </a:bodyPr>
          <a:lstStyle/>
          <a:p>
            <a:pPr lvl="0"/>
            <a:r>
              <a:rPr lang="uk-UA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700" b="1" dirty="0" smtClean="0">
                <a:latin typeface="Arial" pitchFamily="34" charset="0"/>
                <a:cs typeface="Arial" pitchFamily="34" charset="0"/>
              </a:rPr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700" b="1" dirty="0" smtClean="0">
                <a:latin typeface="Arial" pitchFamily="34" charset="0"/>
                <a:cs typeface="Arial" pitchFamily="34" charset="0"/>
              </a:rPr>
            </a:b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Капітальний ремонт асфальтового покриття прибудинкових територій та міжквартальних проїздів </a:t>
            </a:r>
            <a:r>
              <a:rPr lang="uk-UA" sz="3100" dirty="0" smtClean="0"/>
              <a:t/>
            </a:r>
            <a:br>
              <a:rPr lang="uk-UA" sz="3100" dirty="0" smtClean="0"/>
            </a:br>
            <a:endParaRPr lang="uk-UA" sz="3100" dirty="0"/>
          </a:p>
        </p:txBody>
      </p:sp>
      <p:pic>
        <p:nvPicPr>
          <p:cNvPr id="574466" name="Рисунок 12" descr="C:\Users\Капремонт\Desktop\ФОТО\Антоновича_7Б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70080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467" name="Rectangle 3"/>
          <p:cNvSpPr>
            <a:spLocks noChangeArrowheads="1"/>
          </p:cNvSpPr>
          <p:nvPr/>
        </p:nvSpPr>
        <p:spPr bwMode="auto">
          <a:xfrm flipH="1">
            <a:off x="467544" y="5877272"/>
            <a:ext cx="3384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вул. Антоновича, 7Б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4468" name="Рисунок 12" descr="C:\Users\Капремонт\Downloads\IMG-a9f8c0994dcd3032cbbc10819f84553c-V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1700808"/>
            <a:ext cx="37444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5076056" y="5877272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проспект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Голосіївський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86/1 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Капітальні ремонти галузі "Освіта"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54395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3100" b="1" dirty="0" smtClean="0">
                <a:latin typeface="Arial" pitchFamily="34" charset="0"/>
                <a:cs typeface="Arial" pitchFamily="34" charset="0"/>
              </a:rPr>
            </a:br>
            <a:r>
              <a:rPr lang="uk-UA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3100" b="1" dirty="0" smtClean="0"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Капітальний ремонт приміщень </a:t>
            </a:r>
            <a:br>
              <a:rPr lang="uk-UA" sz="3600" b="1" dirty="0" smtClean="0">
                <a:latin typeface="Arial" pitchFamily="34" charset="0"/>
                <a:cs typeface="Arial" pitchFamily="34" charset="0"/>
              </a:rPr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ДНЗ № 198, вул. Васильківська, 10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26" name="Picture 2" descr="C:\Users\nina.didenko\Desktop\ДІЛОВОДСТВО\ДНЗ № 198 ремонт групи (ігрова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556792"/>
            <a:ext cx="3214692" cy="4572032"/>
          </a:xfrm>
          <a:prstGeom prst="rect">
            <a:avLst/>
          </a:prstGeom>
          <a:noFill/>
        </p:spPr>
      </p:pic>
      <p:pic>
        <p:nvPicPr>
          <p:cNvPr id="1027" name="Picture 3" descr="C:\Users\nina.didenko\Desktop\ДІЛОВОДСТВО\ДНЗ № 198 ремонт групи (коридор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1556792"/>
            <a:ext cx="3214710" cy="4586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ремонт 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харчоблоків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ДНЗ № 118,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вул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Тарасівська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6-а</a:t>
            </a:r>
            <a:endParaRPr lang="uk-UA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nina.didenko\Desktop\ДІЛОВОДСТВО\ДНЗ № 118  харчоблок (1)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357156" y="2643182"/>
            <a:ext cx="4322002" cy="32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nina.didenko\Desktop\ДІЛОВОДСТВО\ДНЗ № 118  харчоблок (2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4357686" y="2428868"/>
            <a:ext cx="435771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Капітальний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ремонт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тіньових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навісів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ігрових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майданчиків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ДНЗ № 73,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вул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Генерала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Матикіна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5</a:t>
            </a:r>
            <a:endParaRPr lang="uk-UA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nina.didenko\Desktop\ДІЛОВОДСТВО\ДНЗ № 73 ігр. майд. (1)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2285992"/>
            <a:ext cx="378849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nina.didenko\Desktop\ДІЛОВОДСТВО\ДНЗ № 73 ігр. майд. (2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2214554"/>
            <a:ext cx="3786214" cy="38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Капітальний ремонт приміщень </a:t>
            </a:r>
            <a:endParaRPr lang="uk-UA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nina.didenko\Desktop\ДІЛОВОДСТВО\ЗНЗ № 122 ремонт коридору 1 пов (1) jpg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836712"/>
            <a:ext cx="407793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005064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Школа І-ІІІ ступенів № 122 </a:t>
            </a:r>
          </a:p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міста Києва, вул. </a:t>
            </a:r>
            <a:r>
              <a:rPr lang="uk-UA" sz="1400" b="1" dirty="0" err="1" smtClean="0">
                <a:latin typeface="Arial" pitchFamily="34" charset="0"/>
                <a:cs typeface="Arial" pitchFamily="34" charset="0"/>
              </a:rPr>
              <a:t>Китаївська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, 22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nina.didenko\Desktop\ДІЛОВОДСТВО\ЗНЗ № 227 туалет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2348880"/>
            <a:ext cx="406829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88024" y="5805264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Ліцей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№ 227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ім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М.М. Громова, </a:t>
            </a:r>
          </a:p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вул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Маршала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Якубовського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7-д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Капітальні ремонти галузі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"Соціальний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захист“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Відсоток виконання - 91,7</a:t>
            </a:r>
            <a:endParaRPr lang="uk-UA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Администратор\Desktop\photo_2019-01-31_10-41-39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79" y="1708849"/>
            <a:ext cx="1550404" cy="2512239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Администратор\Desktop\photo_2019-01-31_10-41-38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77" y="1700808"/>
            <a:ext cx="1822500" cy="295232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Администратор\Desktop\photo_2019-01-31_10-41-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7" y="3202650"/>
            <a:ext cx="1822500" cy="303466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дминистратор\Desktop\photo_2019-01-31_10-41-3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1822500" cy="305136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93610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Проведено ремонтні роботи в Територіальному центрі соціального обслуговування Голосіївського району,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вул. Васильківська 27 корп. 1 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Администратор\Desktop\photo_2019-01-31_10-41-3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08849"/>
            <a:ext cx="1247864" cy="193617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4218728"/>
            <a:ext cx="2223922" cy="222392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6150" name="Picture 6" descr="C:\Users\Администратор\Desktop\photo_2019-01-31_10-41-39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2430000" cy="223224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7590" y="3861424"/>
            <a:ext cx="1569747" cy="2591912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9682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230425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Розвиток споживчого ринку</a:t>
            </a:r>
            <a:endParaRPr lang="uk-UA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6296" y="18864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98194696"/>
              </p:ext>
            </p:extLst>
          </p:nvPr>
        </p:nvGraphicFramePr>
        <p:xfrm>
          <a:off x="1043610" y="1357298"/>
          <a:ext cx="7457482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57224" y="428604"/>
            <a:ext cx="77153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Надходження до загального фонду бюджету міста Києва по Голосіївському району, млн. грн 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07938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6"/>
            <a:ext cx="7772400" cy="100013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Розвиток споживчого ринку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8786874" cy="1564796"/>
          </a:xfrm>
        </p:spPr>
        <p:txBody>
          <a:bodyPr>
            <a:norm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Мережа підприємств торгівлі – 871 од.;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ресторанного господарства – 413 од.;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мережа підприємств побутового обслуговування - 579 од.;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ринків – 6 од.;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 об’єктів торгівлі з продажу  соціального хліба та хлібобулочних виробів</a:t>
            </a: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uk-UA" sz="59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lang="uk-UA" sz="59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solidFill>
                <a:schemeClr val="tx1"/>
              </a:solidFill>
              <a:cs typeface="Arial" pitchFamily="34" charset="0"/>
            </a:endParaRPr>
          </a:p>
          <a:p>
            <a:endParaRPr lang="uk-UA" dirty="0"/>
          </a:p>
        </p:txBody>
      </p:sp>
      <p:pic>
        <p:nvPicPr>
          <p:cNvPr id="10" name="Рисунок 9" descr="D:\Загрузки\Київхліб вул. Якубовського, 6 з урною - лавочкою ))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3501008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Загрузки\Кіоск науки 17_1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058" y="2564904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 підприємств торгівлі – 13,2% від загальної кількості по м. Києву</a:t>
            </a:r>
            <a:endParaRPr lang="uk-UA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285860"/>
          <a:ext cx="4400552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D:\Загрузки\IMG_20190404_172705 (1)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1340768"/>
            <a:ext cx="317633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57752" y="1071546"/>
            <a:ext cx="371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Продовольчі підприємства 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643570" y="3857628"/>
            <a:ext cx="30718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Непродовольчі підприємства торгівлі</a:t>
            </a: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:\Загрузки\IMG_20190404_09213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450057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348" y="5286388"/>
            <a:ext cx="4643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2018 році забезпеченість торговими площами на 10 тис. мешканців району становила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27,1 </a:t>
            </a:r>
            <a:r>
              <a:rPr lang="uk-UA" b="1" dirty="0" err="1" smtClean="0">
                <a:latin typeface="Arial" pitchFamily="34" charset="0"/>
                <a:cs typeface="Arial" pitchFamily="34" charset="0"/>
              </a:rPr>
              <a:t>кв.м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Торговельно-розважальні центри – 8, що становить 9% від діючих в місті Києві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D:\Загрузки\IMG_20190404_10295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1571612"/>
            <a:ext cx="3097861" cy="245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Загрузки\IMG_20190404_154636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86380" y="1571612"/>
            <a:ext cx="2964870" cy="24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Загрузки\IMG_20190404_16270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4214818"/>
            <a:ext cx="3121217" cy="234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Загрузки\IMG_20190404_163402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80" y="4214818"/>
            <a:ext cx="3000396" cy="23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підприємств ресторанного господарства – 13% від діючих в місті Києві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28735"/>
          <a:ext cx="4357718" cy="35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500063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Забезпеченість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посадковими місцями в закладах ресторанного господарства (кількість місць на одну тисячу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осіб) становить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71 місце</a:t>
            </a:r>
          </a:p>
        </p:txBody>
      </p:sp>
      <p:pic>
        <p:nvPicPr>
          <p:cNvPr id="6" name="Рисунок 5" descr="C:\Users\oksana.kovalchuk\Desktop\odessa-restaurant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1571612"/>
            <a:ext cx="3357586" cy="22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Загрузки\IMG_20190404_090752 (1)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4214818"/>
            <a:ext cx="3357586" cy="22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підприємств побутового обслуговування – 10% від діючих в місті Києві</a:t>
            </a:r>
            <a:endParaRPr lang="uk-UA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428736"/>
          <a:ext cx="4286280" cy="3286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Valentyna.galicka\Desktop\byuti-sayt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1643050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Загрузки\IMG_20190322_1231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143380"/>
            <a:ext cx="32403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2910" y="471488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uk-UA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2018 році в районі надавали свої послуги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579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об’єктів побутового обслуговування, у сфері побуту працювало 2711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осіб. </a:t>
            </a:r>
          </a:p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Протягом 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2018 року розпочали роботу 7 об’єктів побуту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В районі </a:t>
            </a:r>
            <a:r>
              <a:rPr lang="uk-UA" sz="2800" b="1" dirty="0">
                <a:latin typeface="Arial" pitchFamily="34" charset="0"/>
                <a:cs typeface="Arial" pitchFamily="34" charset="0"/>
              </a:rPr>
              <a:t>функціонують 6 ринкових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підприємств – 7% від діючих в місті Києві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1142984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Із них: 4 – змішаних (продовольчих і непродовольчих), 1 – непродовольчий та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1 торговельний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майданчик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1433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На ринках </a:t>
            </a:r>
            <a:r>
              <a:rPr lang="uk-UA" sz="1600" b="1" dirty="0" err="1">
                <a:latin typeface="Arial" pitchFamily="34" charset="0"/>
                <a:cs typeface="Arial" pitchFamily="34" charset="0"/>
              </a:rPr>
              <a:t>облаштовано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понад 5513 торговельних місць (365 з яких є вільними), у тому числі понад 120 «соціальних» торговельних місць для надання їх громадянам для організації продажу (за пільговими тарифами) сільськогосподарської продукції рослинного походження, вирощеної на власних присадибних ділянках</a:t>
            </a:r>
          </a:p>
        </p:txBody>
      </p:sp>
      <p:pic>
        <p:nvPicPr>
          <p:cNvPr id="5" name="Рисунок 4" descr="D:\Загрузки\ринок одеський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000108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Загрузки\Володимирський ринок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786058"/>
            <a:ext cx="44291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Організація та проведення сільськогосподарських ярмарків   </a:t>
            </a:r>
            <a:endParaRPr lang="uk-UA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036496" cy="812061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Arial" pitchFamily="34" charset="0"/>
                <a:cs typeface="Arial" pitchFamily="34" charset="0"/>
              </a:rPr>
              <a:t>Сільськогосподарські та сезонні ярмарки</a:t>
            </a:r>
            <a:br>
              <a:rPr lang="uk-UA" sz="3200" b="1" dirty="0" smtClean="0">
                <a:latin typeface="Arial" pitchFamily="34" charset="0"/>
                <a:cs typeface="Arial" pitchFamily="34" charset="0"/>
              </a:rPr>
            </a:b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проведено: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5" y="1214422"/>
            <a:ext cx="4934351" cy="156650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uk-UA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135 районних сільськогосподарських ярмарків </a:t>
            </a:r>
          </a:p>
          <a:p>
            <a:pPr algn="l">
              <a:buFont typeface="Wingdings" pitchFamily="2" charset="2"/>
              <a:buChar char="ü"/>
            </a:pPr>
            <a:r>
              <a:rPr lang="uk-UA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залучено 11793 учасники;</a:t>
            </a:r>
          </a:p>
          <a:p>
            <a:pPr algn="l">
              <a:buFont typeface="Wingdings" pitchFamily="2" charset="2"/>
              <a:buChar char="ü"/>
            </a:pPr>
            <a:r>
              <a:rPr lang="uk-UA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7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реалізовано</a:t>
            </a:r>
            <a:r>
              <a:rPr lang="uk-UA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5616 тонн сільськогосподарської  продукції, </a:t>
            </a:r>
            <a:r>
              <a:rPr lang="uk-UA" sz="7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плодоовочевих</a:t>
            </a:r>
            <a:r>
              <a:rPr lang="uk-UA" sz="6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 продовольчих товарів повсякденного вжитку</a:t>
            </a:r>
          </a:p>
          <a:p>
            <a:pPr algn="l"/>
            <a:endParaRPr lang="uk-UA" sz="2400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4572027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itchFamily="34" charset="0"/>
                <a:cs typeface="Arial" pitchFamily="34" charset="0"/>
              </a:rPr>
              <a:t>362 сезонні ярмарки</a:t>
            </a:r>
          </a:p>
          <a:p>
            <a:pPr algn="just">
              <a:buFont typeface="Wingdings" pitchFamily="2" charset="2"/>
              <a:buChar char="ü"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  реалізовано близько 5600 тонн сільськогосподарської продукції, плодоовочевих та продовольчих товарів повсякденного вжитку.</a:t>
            </a:r>
          </a:p>
        </p:txBody>
      </p:sp>
      <p:pic>
        <p:nvPicPr>
          <p:cNvPr id="9" name="Рисунок 8" descr="D:\Торговля\Диск Д\disk D\ФОТО 2018\Сад город\IMG_20180421_084847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57818" y="1500174"/>
            <a:ext cx="3286148" cy="2714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:\Нові_докум_диск_С\Торговля\Диск Д\disk D\ФОТО 2018\Свято Мипколай\20181219_16262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85" y="3071810"/>
            <a:ext cx="3467933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Святкова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торгівля</a:t>
            </a:r>
            <a:r>
              <a:rPr lang="uk-UA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4000" b="1" dirty="0" smtClean="0">
                <a:latin typeface="Arial" pitchFamily="34" charset="0"/>
                <a:cs typeface="Arial" pitchFamily="34" charset="0"/>
              </a:rPr>
            </a:br>
            <a:r>
              <a:rPr lang="uk-UA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smtClean="0"/>
              <a:t/>
            </a:r>
            <a:br>
              <a:rPr lang="uk-UA" sz="4000" dirty="0" smtClean="0"/>
            </a:br>
            <a:endParaRPr lang="uk-UA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571478"/>
            <a:ext cx="7286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Святкова торгівля до Дня Св. Миколая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42910" y="3571876"/>
            <a:ext cx="7572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:\Нові_докум_диск_С\Торговля\Диск Д\disk D\ФОТО 2018\Свято Мипколай\20181219_153710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3" y="1071546"/>
            <a:ext cx="3571900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:\Нові_докум_диск_С\Торговля\Диск Д\disk D\ФОТО 2018\Свято Мипколай\IMG_20181219_155507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142984"/>
            <a:ext cx="4000528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823_140747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28" y="3929066"/>
            <a:ext cx="6192688" cy="2851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3500438"/>
            <a:ext cx="75009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Святкова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торгівля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 Дня </a:t>
            </a:r>
            <a:r>
              <a:rPr lang="ru-RU" sz="1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езалежності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України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15206" y="142852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24433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Arial" pitchFamily="34" charset="0"/>
                <a:cs typeface="Arial" pitchFamily="34" charset="0"/>
              </a:rPr>
              <a:t>Житлова політика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Питома вага надходжень до бюджету міста Києва по Голосіївському району за 2018 рік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90153514"/>
              </p:ext>
            </p:extLst>
          </p:nvPr>
        </p:nvGraphicFramePr>
        <p:xfrm>
          <a:off x="179512" y="1484784"/>
          <a:ext cx="8763468" cy="472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873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Кількість сімей, які перебувають на  квартирному обліку  2017-2018 роки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2606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 господарство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15206" y="21429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6834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Структура житлового фонду Голосіївського району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Кількість  житлових будинків 1328 од.</a:t>
            </a:r>
            <a:r>
              <a:rPr lang="uk-UA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uk-UA" sz="1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5" y="274638"/>
            <a:ext cx="8715436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Загальна площа житлових будинків, </a:t>
            </a: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8309,67 тис. кв. м </a:t>
            </a:r>
            <a:endParaRPr lang="uk-UA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96752"/>
          <a:ext cx="8607362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Житлові комплекси Голосіївського району</a:t>
            </a:r>
            <a:endParaRPr lang="ru-RU" sz="2400" b="1" dirty="0"/>
          </a:p>
        </p:txBody>
      </p:sp>
      <p:pic>
        <p:nvPicPr>
          <p:cNvPr id="4" name="Picture 11" descr="C:\Users\іужкг\Desktop\УЖКГ\index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124744"/>
            <a:ext cx="1800200" cy="17281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7" descr="C:\Users\іужкг\Desktop\УЖКГ\index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560" y="3212976"/>
            <a:ext cx="1800200" cy="15019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9" descr="C:\Users\іужкг\Desktop\УЖКГ\index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1124744"/>
            <a:ext cx="2304256" cy="17281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10" descr="C:\Users\іужкг\Desktop\УЖКГ\index 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9792" y="3212976"/>
            <a:ext cx="2376264" cy="1584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12" descr="C:\Users\іужкг\Desktop\УЖКГ\index 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9592" y="5085184"/>
            <a:ext cx="3384376" cy="13204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5436096" y="1556792"/>
            <a:ext cx="3419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defRPr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На території району збудовані такі житлові комплекси, як «Кришталеві джерела», «Сонячна Брама», «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Ліко-град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“Казка”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“Британський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квартал”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“Голосіївський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квартал”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defRPr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У порівнянні з минулим опалювальним сезоном житловий фонд району збільшився на  19 житлових будинків загальною площею 339,4 тис. кв. м.</a:t>
            </a:r>
          </a:p>
          <a:p>
            <a:pPr indent="449263" algn="just">
              <a:defRPr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Спостерігається тенденція зростання житлового фонду району за рахунок будівництва інвестиційних  житлових будинків</a:t>
            </a:r>
            <a:endParaRPr lang="uk-UA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Створенння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ОСББ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Засідання районного оперативного штабу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Презентації\2019\котельні\IMG_66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85720" y="1214429"/>
            <a:ext cx="3566200" cy="25026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D:\Презентації\2019\котельні\IMG_66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3933056"/>
            <a:ext cx="3672408" cy="2567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788024" y="3284986"/>
            <a:ext cx="403244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Штаб здійснював постійний контроль за підготовкою об’єктів житлово-комунального господарства, соціальної сфери, теплопостачання, підприємств, установ і організацій Голосіївського району до осінньо-зимового періоду 2018-2019 років та координацію робіт з електро- тепло-, </a:t>
            </a:r>
            <a:r>
              <a:rPr lang="uk-UA" sz="1600" b="1" dirty="0" err="1" smtClean="0">
                <a:latin typeface="Arial" pitchFamily="34" charset="0"/>
                <a:cs typeface="Arial" pitchFamily="34" charset="0"/>
              </a:rPr>
              <a:t>водо-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газопостачальними організаціями під час підготовки та проходження опалювального періоду</a:t>
            </a:r>
          </a:p>
          <a:p>
            <a:endParaRPr lang="uk-UA" alt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4139953" y="1772816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Проведено 7 засідань оперативного штабу з залученням житлових та теплопостачальних організацій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Перевірка  на готовність житлових будинків, які знаходяться на обслуговуванні житлово-експлуатуючої дільниці 106 </a:t>
            </a:r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КП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«Керуюча компанія з обслуговування житлового фонду Голосіївського району м. Києва» до опалювального сезону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21862" name="Picture 6" descr="https://golos.kyivcity.gov.ua/files/2018/10/4/IMG_20181004_0911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214282" y="1500174"/>
            <a:ext cx="2786082" cy="2376264"/>
          </a:xfrm>
          <a:prstGeom prst="rect">
            <a:avLst/>
          </a:prstGeom>
          <a:noFill/>
        </p:spPr>
      </p:pic>
      <p:pic>
        <p:nvPicPr>
          <p:cNvPr id="121863" name="Picture 7" descr="C:\Users\viktoriia.nimchuk\Desktop\1316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1556792"/>
            <a:ext cx="2808312" cy="2376264"/>
          </a:xfrm>
          <a:prstGeom prst="rect">
            <a:avLst/>
          </a:prstGeom>
          <a:noFill/>
        </p:spPr>
      </p:pic>
      <p:pic>
        <p:nvPicPr>
          <p:cNvPr id="121864" name="Picture 8" descr="C:\Users\viktoriia.nimchuk\Desktop\IMG_20180927_09231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06" y="4143380"/>
            <a:ext cx="3034596" cy="2381964"/>
          </a:xfrm>
          <a:prstGeom prst="rect">
            <a:avLst/>
          </a:prstGeom>
          <a:noFill/>
        </p:spPr>
      </p:pic>
      <p:pic>
        <p:nvPicPr>
          <p:cNvPr id="121866" name="Picture 10" descr="https://golos.kyivcity.gov.ua/done_img/gib/1313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36" y="4149080"/>
            <a:ext cx="2928958" cy="2376264"/>
          </a:xfrm>
          <a:prstGeom prst="rect">
            <a:avLst/>
          </a:prstGeom>
          <a:noFill/>
        </p:spPr>
      </p:pic>
      <p:pic>
        <p:nvPicPr>
          <p:cNvPr id="121867" name="Picture 11" descr="C:\Users\viktoriia.nimchuk\Desktop\1312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72198" y="1643051"/>
            <a:ext cx="2928958" cy="2214578"/>
          </a:xfrm>
          <a:prstGeom prst="rect">
            <a:avLst/>
          </a:prstGeom>
          <a:noFill/>
        </p:spPr>
      </p:pic>
      <p:pic>
        <p:nvPicPr>
          <p:cNvPr id="121868" name="Picture 12" descr="C:\Users\viktoriia.nimchuk\Desktop\1316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14678" y="4221088"/>
            <a:ext cx="278608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Проведення робіт з підготовки </a:t>
            </a:r>
            <a:br>
              <a:rPr lang="uk-UA" sz="2400" b="1" dirty="0" smtClean="0">
                <a:latin typeface="Arial" pitchFamily="34" charset="0"/>
                <a:cs typeface="Arial" pitchFamily="34" charset="0"/>
              </a:rPr>
            </a:b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ТОВ </a:t>
            </a:r>
            <a:r>
              <a:rPr lang="uk-UA" sz="2400" b="1" dirty="0" err="1" smtClean="0">
                <a:latin typeface="Arial" pitchFamily="34" charset="0"/>
                <a:cs typeface="Arial" pitchFamily="34" charset="0"/>
              </a:rPr>
              <a:t>“Ліко-житлосервіс”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до опалювального сезону</a:t>
            </a:r>
          </a:p>
        </p:txBody>
      </p:sp>
      <p:pic>
        <p:nvPicPr>
          <p:cNvPr id="35843" name="Picture 3" descr="D:\Презентації\2019\Соколов\IMG_3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596" y="1428736"/>
            <a:ext cx="4429156" cy="285752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2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F5D8A00-3F5D-4733-9284-44ED45595EFD}" type="slidenum">
              <a:rPr lang="en-US" altLang="ru-RU"/>
              <a:pPr>
                <a:defRPr/>
              </a:pPr>
              <a:t>78</a:t>
            </a:fld>
            <a:endParaRPr lang="en-US" altLang="ru-RU"/>
          </a:p>
        </p:txBody>
      </p:sp>
      <p:pic>
        <p:nvPicPr>
          <p:cNvPr id="10" name="Picture 4" descr="D:\Презентації\2019\Соколов\IMG_328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2134" y="1500174"/>
            <a:ext cx="3159892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845" name="Picture 5" descr="D:\Презентації\2019\Соколов\IMG_328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6" y="4000504"/>
            <a:ext cx="5715040" cy="2571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D:\Презентації\2019\котельні\image-0-02-04-b613ac0db9f591a94d1e5c93aae631c8df2454773c3e8547b82c5fc114e588bc-V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66682" y="1509698"/>
            <a:ext cx="2956322" cy="3941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5" y="274638"/>
            <a:ext cx="8715436" cy="1143000"/>
          </a:xfrm>
        </p:spPr>
        <p:txBody>
          <a:bodyPr/>
          <a:lstStyle/>
          <a:p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Всі будинки  житлового фонду Голосіївського району до осінньо-зимової експлуатації</a:t>
            </a:r>
            <a:br>
              <a:rPr lang="uk-UA" sz="2200" b="1" dirty="0" smtClean="0">
                <a:latin typeface="Arial" pitchFamily="34" charset="0"/>
                <a:cs typeface="Arial" pitchFamily="34" charset="0"/>
              </a:rPr>
            </a:b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2018-2019 років підготовлені вчасно</a:t>
            </a:r>
            <a:endParaRPr lang="uk-UA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60F9F-A37A-4E0E-B8B9-B1857BFFD17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4" name="Picture 5" descr="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643052"/>
            <a:ext cx="2357454" cy="219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1-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16" y="3000377"/>
            <a:ext cx="2990848" cy="231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4-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77290" y="1643050"/>
            <a:ext cx="288100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5" y="4214818"/>
            <a:ext cx="2857520" cy="228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9-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4857798"/>
            <a:ext cx="2786082" cy="1790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фактичних надходжень до загального фонду бюджету міста Києва по Голосіївському району за 2018 рік (3771,4 млн. грн)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71296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Благоустрій прибудинкових територій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 smtClean="0">
                <a:latin typeface="Arial" pitchFamily="34" charset="0"/>
                <a:cs typeface="Arial" pitchFamily="34" charset="0"/>
              </a:rPr>
            </a:b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38740298_2145733552349183_5663103457121271808_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357298"/>
            <a:ext cx="3286148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5000628" y="1357298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Arial" pitchFamily="34" charset="0"/>
                <a:cs typeface="Arial" pitchFamily="34" charset="0"/>
              </a:rPr>
              <a:t>Виконано робіт та заходів з благоустрою, озеленення та поліпшення санітарного стану прибудинкових територій житлових будинків на 1 438,99 тис. грн</a:t>
            </a:r>
            <a:endParaRPr lang="uk-UA" b="1" dirty="0"/>
          </a:p>
        </p:txBody>
      </p:sp>
      <p:pic>
        <p:nvPicPr>
          <p:cNvPr id="144385" name="Picture 1" descr="44744874_2203469893242215_8095631680691240960_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1" y="3643319"/>
            <a:ext cx="4143404" cy="2857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857224" y="4955758"/>
            <a:ext cx="35719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вивезено 5000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куб.м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опалого    листя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4398534"/>
            <a:ext cx="342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видалено 107 аварійних та    сухостійних дерев</a:t>
            </a:r>
            <a:endParaRPr lang="uk-UA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857224" y="3786195"/>
            <a:ext cx="34290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вивезено 300 куб. м  залишків від санітарної  обрізки дерев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Благоустрій прибудинкових територій</a:t>
            </a:r>
            <a:endParaRPr lang="uk-UA" sz="2800" dirty="0"/>
          </a:p>
        </p:txBody>
      </p:sp>
      <p:pic>
        <p:nvPicPr>
          <p:cNvPr id="5" name="Picture 5" descr="42824044_2188407671415104_24111551262752768_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3" y="4286256"/>
            <a:ext cx="3929090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1666" name="Picture 2" descr="39869235_2163302407258964_7854821544533426176_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292" y="1357298"/>
            <a:ext cx="6372225" cy="238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1475656" y="1000109"/>
            <a:ext cx="61926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прибрано 18,9 га зелених зон та схилів від сміття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929072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виконано ремонт 146 елементів дитячих і спортивних майданчиків</a:t>
            </a:r>
            <a:endParaRPr lang="uk-UA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39057095_2151607628428442_6598725626872463360_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4286256"/>
            <a:ext cx="3500462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Благоустрій прибудинкових територій</a:t>
            </a:r>
            <a:endParaRPr lang="uk-UA" sz="2800" dirty="0"/>
          </a:p>
        </p:txBody>
      </p:sp>
      <p:sp>
        <p:nvSpPr>
          <p:cNvPr id="143361" name="Rectangle 1"/>
          <p:cNvSpPr>
            <a:spLocks noChangeArrowheads="1"/>
          </p:cNvSpPr>
          <p:nvPr/>
        </p:nvSpPr>
        <p:spPr bwMode="auto">
          <a:xfrm>
            <a:off x="214283" y="928675"/>
            <a:ext cx="464347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відремонтовано та пофарбовано 260 лав для відпочинку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виконано ремонт та фарбування 1517 м/п огорожі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завезено пісок на 168 дитячих майданчика пофарбовано 103 дитячих майданчика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виконано ремонт 146 елементів дитячих і спортивних майданчиків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зафарбовано 437 графіті на  фасадах будинків	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14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1400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uk-UA" sz="14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62" name="Picture 2" descr="39501100_2155046691417869_3374858573891764224_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7" y="3786193"/>
            <a:ext cx="4214842" cy="2662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64" name="Picture 4" descr="39808000_2163311247258080_4605846739805536256_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209" y="3786190"/>
            <a:ext cx="3857651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65" name="Picture 5" descr="IMG-7ba635b30ab4e68aacb0c574d7ab1c76-V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28" y="928670"/>
            <a:ext cx="3786214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6" y="2500344"/>
            <a:ext cx="8858312" cy="1325563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Arial" pitchFamily="34" charset="0"/>
                <a:cs typeface="Arial" pitchFamily="34" charset="0"/>
              </a:rPr>
              <a:t>Удосконалення соціального захисту мешканців району</a:t>
            </a:r>
            <a:endParaRPr lang="uk-UA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00958" y="214290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b="1" dirty="0" smtClean="0">
                <a:latin typeface="Arial" pitchFamily="34" charset="0"/>
                <a:cs typeface="Arial" pitchFamily="34" charset="0"/>
              </a:rPr>
            </a:br>
            <a:r>
              <a:rPr lang="uk-UA" sz="2700" b="1" dirty="0" smtClean="0">
                <a:latin typeface="Arial" pitchFamily="34" charset="0"/>
                <a:cs typeface="Arial" pitchFamily="34" charset="0"/>
              </a:rPr>
              <a:t>Порядок надання житлових субсидій</a:t>
            </a:r>
            <a:br>
              <a:rPr lang="uk-UA" sz="2700" b="1" dirty="0" smtClean="0">
                <a:latin typeface="Arial" pitchFamily="34" charset="0"/>
                <a:cs typeface="Arial" pitchFamily="34" charset="0"/>
              </a:rPr>
            </a:b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(Постанова КМУ від 27.04.2018 №329)</a:t>
            </a:r>
            <a:br>
              <a:rPr lang="uk-UA" sz="2400" b="1" dirty="0" smtClean="0">
                <a:latin typeface="Arial" pitchFamily="34" charset="0"/>
                <a:cs typeface="Arial" pitchFamily="34" charset="0"/>
              </a:rPr>
            </a:b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 </a:t>
            </a:r>
            <a:endParaRPr lang="uk-UA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43571" y="1428738"/>
            <a:ext cx="32861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Розглянуто понад 50 тисяч особових справ </a:t>
            </a:r>
            <a:r>
              <a:rPr lang="uk-UA" sz="2000" b="1" dirty="0" err="1" smtClean="0"/>
              <a:t>отримувачів</a:t>
            </a:r>
            <a:r>
              <a:rPr lang="uk-UA" sz="2000" b="1" dirty="0" smtClean="0"/>
              <a:t> субсидій</a:t>
            </a:r>
            <a:endParaRPr lang="uk-UA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Призначено  субсидій 25403 домогосподарствам</a:t>
            </a:r>
            <a:endParaRPr lang="uk-UA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Проведено перерахунок  субсидій - 117383 домогосподарствам </a:t>
            </a:r>
            <a:endParaRPr lang="uk-UA" sz="2000" dirty="0" smtClean="0"/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На обліку перебуває 174 житлових організацій та підприємств, що надають житлово-комунальні послуги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357298"/>
            <a:ext cx="2357454" cy="2500330"/>
          </a:xfrm>
          <a:prstGeom prst="rect">
            <a:avLst/>
          </a:prstGeom>
        </p:spPr>
      </p:pic>
      <p:pic>
        <p:nvPicPr>
          <p:cNvPr id="5" name="Picture 2" descr="\\rajon\obmen\субсидії фото\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86117" y="1357298"/>
            <a:ext cx="2214578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rajon\obmen\субсидії фото\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5" y="3978000"/>
            <a:ext cx="2428892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rajon\obmen\субсидії фото\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86117" y="3978000"/>
            <a:ext cx="2214578" cy="259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Реалізація розрахунку житлових субсидій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Загальна</a:t>
            </a:r>
            <a:endParaRPr lang="uk-UA" sz="2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83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Державн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допомог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сім’ям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дітьми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67853" y="1619563"/>
          <a:ext cx="8557206" cy="486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72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365127"/>
            <a:ext cx="8928992" cy="8316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Державн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допомог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сім’ям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дітьми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5535" y="1529227"/>
            <a:ext cx="2430000" cy="4320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2708920"/>
            <a:ext cx="3252912" cy="388843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83" y="4146296"/>
            <a:ext cx="3240000" cy="2430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84784"/>
            <a:ext cx="2088232" cy="280831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726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53" y="365126"/>
            <a:ext cx="8644943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нші види державних соціальних </a:t>
            </a:r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допомог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Одноразова натуральна допомога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Пакунок малюка»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232248" cy="5059346"/>
          </a:xfrm>
        </p:spPr>
      </p:pic>
      <p:pic>
        <p:nvPicPr>
          <p:cNvPr id="3074" name="Picture 2" descr="C:\Users\Администратор\Documents\ViberDownloads\0-02-04-13bee4caf509eb219656211ac1ee62a9b79cb3ea9dd28d7f8f186d7cfcfbe037_ful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9"/>
            <a:ext cx="1822844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0887"/>
            <a:ext cx="1944215" cy="41543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0257" y="2564904"/>
            <a:ext cx="2831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Одноразову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натуральну допомогу «Пакунок малюка» 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отримали: 446 осіб </a:t>
            </a:r>
          </a:p>
          <a:p>
            <a:pPr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загальну суму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/>
            <a:r>
              <a:rPr lang="uk-UA" sz="2000" b="1" dirty="0" smtClean="0">
                <a:latin typeface="Arial" pitchFamily="34" charset="0"/>
                <a:cs typeface="Arial" pitchFamily="34" charset="0"/>
              </a:rPr>
              <a:t>1 497,95 тис.грн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3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4600162"/>
              </p:ext>
            </p:extLst>
          </p:nvPr>
        </p:nvGraphicFramePr>
        <p:xfrm>
          <a:off x="285720" y="1213514"/>
          <a:ext cx="8643998" cy="50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4946"/>
                <a:gridCol w="2141274"/>
                <a:gridCol w="1572947"/>
                <a:gridCol w="2044831"/>
              </a:tblGrid>
              <a:tr h="1479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Найменування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Заплановано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рік, млн. грн.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Використано коштів за 2018 рік, млн. грн.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Виконання бюджету до плану 2018 року ,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37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Загальний фонд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1 019,5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1 003,8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98,5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971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Спеціальний фонд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249,2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232,0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93,1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216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Власні</a:t>
                      </a:r>
                      <a:r>
                        <a:rPr lang="uk-UA" sz="1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надходження</a:t>
                      </a:r>
                      <a:r>
                        <a:rPr lang="uk-UA" sz="16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бюджетних установ</a:t>
                      </a:r>
                      <a:endParaRPr lang="uk-UA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37,4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30,2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80,7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592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endParaRPr lang="uk-UA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85950" algn="l"/>
                          <a:tab pos="6031230" algn="l"/>
                          <a:tab pos="6210935" algn="l"/>
                        </a:tabLs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3242" marR="43242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1 306,1</a:t>
                      </a:r>
                      <a:endParaRPr lang="uk-UA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1 266,0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4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96,9</a:t>
                      </a:r>
                      <a:endParaRPr lang="uk-UA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88639"/>
            <a:ext cx="85341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85950" algn="l"/>
                <a:tab pos="6030913" algn="l"/>
                <a:tab pos="621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uk-UA" altLang="ru-RU" sz="2800" b="1" dirty="0">
                <a:ea typeface="Calibri" pitchFamily="34" charset="0"/>
              </a:rPr>
              <a:t>Стан використання коштів </a:t>
            </a:r>
            <a:r>
              <a:rPr lang="uk-UA" altLang="ru-RU" sz="2800" b="1" dirty="0" smtClean="0">
                <a:ea typeface="Calibri" pitchFamily="34" charset="0"/>
              </a:rPr>
              <a:t>за 2018 рік</a:t>
            </a: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324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14" y="2733832"/>
            <a:ext cx="3255110" cy="324493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99412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Міська цільова програма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«Турбота. Назустріч киянам» на 2016-2018 роки»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Ð°ÑÑÐ¸Ð½ÐºÐ¸ Ð¿Ð¾ Ð·Ð°Ð¿ÑÐ¾ÑÑ Ð¢ÑÑÐ±Ð¾ÑÐ°. ÐÐ°Ð·ÑÑÑÑÑÑ ÐÐ¸ÑÐ½Ð°Ð¼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9" y="1628800"/>
            <a:ext cx="2599501" cy="2486761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1700808"/>
            <a:ext cx="33488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Призначена  одноразова матеріальна допомога</a:t>
            </a:r>
            <a:br>
              <a:rPr lang="uk-UA" sz="2200" b="1" dirty="0" smtClean="0">
                <a:latin typeface="Arial" pitchFamily="34" charset="0"/>
                <a:cs typeface="Arial" pitchFamily="34" charset="0"/>
              </a:rPr>
            </a:b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881 особі</a:t>
            </a:r>
          </a:p>
          <a:p>
            <a:pPr marL="285750" indent="-285750" algn="ctr"/>
            <a:r>
              <a:rPr lang="uk-UA" sz="2200" b="1" dirty="0" smtClean="0">
                <a:latin typeface="Arial" pitchFamily="34" charset="0"/>
                <a:cs typeface="Arial" pitchFamily="34" charset="0"/>
              </a:rPr>
              <a:t> на суму 975 тис. грн</a:t>
            </a:r>
          </a:p>
          <a:p>
            <a:pPr marL="285750" indent="-285750"/>
            <a:endParaRPr lang="uk-UA" sz="22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/>
            <a:r>
              <a:rPr lang="uk-UA" sz="2200" b="1" dirty="0" smtClean="0">
                <a:latin typeface="Arial" pitchFamily="34" charset="0"/>
                <a:cs typeface="Arial" pitchFamily="34" charset="0"/>
              </a:rPr>
              <a:t>Середній розмір допомоги на одну особу склав більше 1106 гр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н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4" y="3775755"/>
            <a:ext cx="2797912" cy="278916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640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365127"/>
            <a:ext cx="8856984" cy="111965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Міська цільова програма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«Турбота. Назустріч киянам» на 2016-2018 роки»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714488"/>
            <a:ext cx="3048745" cy="27629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7" y="2777853"/>
            <a:ext cx="2384342" cy="3787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678" y="3357562"/>
            <a:ext cx="1836785" cy="32653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2617" y="4626737"/>
            <a:ext cx="30116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У 2018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році 3228 осіб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з числа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малозабезпечених одиноких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громадян, пенсіонерів, учасників АТО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та інших верств населення міста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Києва забезпечено 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продуктовими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наборами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14876" y="1643050"/>
            <a:ext cx="211711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04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1357298"/>
            <a:ext cx="2071702" cy="2643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Міська цільова програма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«Турбота. Назустріч киянам» на 2016-2018 роки»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1224" y="1268760"/>
            <a:ext cx="3029008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uk-UA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За 2018 рік  видано</a:t>
            </a:r>
          </a:p>
          <a:p>
            <a:pPr marL="0" indent="0">
              <a:buFont typeface="Wingdings" pitchFamily="2" charset="2"/>
              <a:buChar char="Ø"/>
            </a:pP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5054 упаковки 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засобів  особистої гігієни </a:t>
            </a:r>
            <a:endParaRPr lang="uk-UA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219 направлень 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для забезпечення киян ортопедичним взуттям та ортопедичними 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устілками</a:t>
            </a:r>
          </a:p>
          <a:p>
            <a:pPr marL="0" indent="0">
              <a:buFont typeface="Wingdings" pitchFamily="2" charset="2"/>
              <a:buChar char="Ø"/>
            </a:pP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забезпечено 146 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осіб засобами 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пересування</a:t>
            </a:r>
          </a:p>
          <a:p>
            <a:pPr marL="0" indent="0">
              <a:buFont typeface="Wingdings" pitchFamily="2" charset="2"/>
              <a:buChar char="Ø"/>
            </a:pP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забезпечено 65 осіб мобільними 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телефонами </a:t>
            </a:r>
            <a:endParaRPr lang="uk-UA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забезпечено годинниками 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- 61 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особу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571612"/>
            <a:ext cx="2786082" cy="4225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3857628"/>
            <a:ext cx="1907213" cy="28479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446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Міська цільова програма </a:t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«Турбота. Назустріч киянам» на 2016-2018 роки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1556792"/>
            <a:ext cx="1584176" cy="3654969"/>
          </a:xfrm>
          <a:ln w="2222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406" y="3067446"/>
            <a:ext cx="1802423" cy="379055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72330" y="1628800"/>
            <a:ext cx="1928826" cy="3384376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929322" y="3401616"/>
            <a:ext cx="1845418" cy="345638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347864" y="1628800"/>
            <a:ext cx="26886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Оздоровлено  в санаторіях:</a:t>
            </a:r>
          </a:p>
          <a:p>
            <a:pPr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675 осіб пільгових категорій,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 діти киян учасників АТО віком до 14 років та дітей з багатодітних родин – 8 осіб;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дітей під опікою – 6 осіб;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дітей з інвалідністю – 2 особи;</a:t>
            </a:r>
          </a:p>
          <a:p>
            <a:pPr lvl="0"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дітей з малозабезпечених родин – 2 особи;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дітей зареєстрованих, як внутрішньо переміщені – 1 особа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47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1" y="365125"/>
            <a:ext cx="8440615" cy="12292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Виконання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іської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цільової програми</a:t>
            </a:r>
            <a:b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«Турбота. Назустріч киянам» на 2016-2018 роки»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04649638"/>
              </p:ext>
            </p:extLst>
          </p:nvPr>
        </p:nvGraphicFramePr>
        <p:xfrm>
          <a:off x="323528" y="4077072"/>
          <a:ext cx="8700719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10877749"/>
              </p:ext>
            </p:extLst>
          </p:nvPr>
        </p:nvGraphicFramePr>
        <p:xfrm>
          <a:off x="323528" y="1412776"/>
          <a:ext cx="8431941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512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іська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цільова програма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«Соціальне партнерство» на 2016-2018 роки»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57508768"/>
              </p:ext>
            </p:extLst>
          </p:nvPr>
        </p:nvGraphicFramePr>
        <p:xfrm>
          <a:off x="251520" y="3933056"/>
          <a:ext cx="86571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00291170"/>
              </p:ext>
            </p:extLst>
          </p:nvPr>
        </p:nvGraphicFramePr>
        <p:xfrm>
          <a:off x="251520" y="1340768"/>
          <a:ext cx="86089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4876" y="1484784"/>
            <a:ext cx="4177604" cy="2969922"/>
          </a:xfrm>
          <a:prstGeom prst="rect">
            <a:avLst/>
          </a:prstGeom>
          <a:noFill/>
          <a:ln w="9525">
            <a:solidFill>
              <a:schemeClr val="accent1">
                <a:alpha val="98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uk-UA" sz="3100" b="1" dirty="0" err="1" smtClean="0">
                <a:latin typeface="Arial" pitchFamily="34" charset="0"/>
                <a:cs typeface="Arial" pitchFamily="34" charset="0"/>
              </a:rPr>
              <a:t>іська</a:t>
            </a: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 цільова програма</a:t>
            </a:r>
            <a:br>
              <a:rPr lang="uk-UA" sz="3100" b="1" dirty="0" smtClean="0">
                <a:latin typeface="Arial" pitchFamily="34" charset="0"/>
                <a:cs typeface="Arial" pitchFamily="34" charset="0"/>
              </a:rPr>
            </a:b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 «Соціальне партнерство» на 2016-2018</a:t>
            </a:r>
            <a:r>
              <a:rPr lang="uk-UA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100" b="1" dirty="0" smtClean="0">
                <a:latin typeface="Arial" pitchFamily="34" charset="0"/>
                <a:cs typeface="Arial" pitchFamily="34" charset="0"/>
              </a:rPr>
              <a:t>роки»</a:t>
            </a:r>
            <a:endParaRPr lang="ru-RU" sz="3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2376264" cy="2807952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1800" y="4509120"/>
            <a:ext cx="3024336" cy="2088232"/>
          </a:xfrm>
          <a:prstGeom prst="rect">
            <a:avLst/>
          </a:prstGeom>
          <a:noFill/>
          <a:ln w="9525">
            <a:solidFill>
              <a:schemeClr val="accent1">
                <a:alpha val="98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7744" y="1412776"/>
            <a:ext cx="2232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 2018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проведено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28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районних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заходів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присвячених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державним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святам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та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визначним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датам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0760" y="4572008"/>
            <a:ext cx="3024336" cy="1937883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7" y="1340768"/>
            <a:ext cx="1967575" cy="2231107"/>
          </a:xfrm>
          <a:prstGeom prst="rect">
            <a:avLst/>
          </a:prstGeom>
          <a:ln>
            <a:solidFill>
              <a:schemeClr val="accent1">
                <a:alpha val="98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8728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Одноразова грошова допомога членам сімей осіб, смерть яких пов'язана з участю в масових акціях громадського протесту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4874278" cy="45766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Одноразова  допомога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членам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сімей осіб ,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смерть яких пов'язана з участю в масових акціях громадського протесту, що відбулися у період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 21.11.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2013 р. по 21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.02.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2014 р.,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та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особам, які отримали тяжкі тілесні ушкодження, тілесні ушкодження середньої тяжкості, легкі тілесні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ушкодження,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побої, мордування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призначено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та виплачено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35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особам 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суму 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395,9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тис. грн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72816"/>
            <a:ext cx="2664016" cy="25202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829184"/>
            <a:ext cx="268863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0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Запроваджений новий механізм забезпечення осіб з інвалідністю, дітей з інвалідністю та інших окремих категорій населення технічними та іншими засобами реабілітації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ÐÐ°ÑÑÐ¸Ð½ÐºÐ¸ Ð¿Ð¾ Ð·Ð°Ð¿ÑÐ¾ÑÑ Ð³ÑÐ¾ÑÑ ÑÐ¾Ð´ÑÑÑ Ð·Ð° Ð»ÑÐ´Ð¸Ð½Ð¾Ñ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1175700" y="1916832"/>
            <a:ext cx="6792600" cy="42093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3877" y="1857364"/>
            <a:ext cx="30157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itchFamily="34" charset="0"/>
                <a:cs typeface="Arial" pitchFamily="34" charset="0"/>
              </a:rPr>
              <a:t>За принципом ,,</a:t>
            </a:r>
            <a:r>
              <a:rPr lang="uk-UA" b="1" u="sng" dirty="0">
                <a:latin typeface="Arial" pitchFamily="34" charset="0"/>
                <a:cs typeface="Arial" pitchFamily="34" charset="0"/>
              </a:rPr>
              <a:t>гроші ходять за людиною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”:</a:t>
            </a:r>
          </a:p>
          <a:p>
            <a:endParaRPr lang="uk-UA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b="1" dirty="0">
                <a:latin typeface="Arial" pitchFamily="34" charset="0"/>
                <a:cs typeface="Arial" pitchFamily="34" charset="0"/>
              </a:rPr>
              <a:t>видано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1312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направлень для забезпечення окремих категорій населення технічними та іншими засобами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реабілітації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підписано 135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договорів на загальну суму 3 376 528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грн.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2856" y="2214554"/>
            <a:ext cx="2714632" cy="435771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72198" y="2214554"/>
            <a:ext cx="2928958" cy="432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19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096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Облік внутрішньо переміщених осіб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12960" y="1219199"/>
            <a:ext cx="2954965" cy="308317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graphicFrame>
        <p:nvGraphicFramePr>
          <p:cNvPr id="9" name="Диаграмма 8" descr="Название: Кількість облікованих внутрішньо переміщених осіб в Голосіївському районі з жовтня 2014 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13770020"/>
              </p:ext>
            </p:extLst>
          </p:nvPr>
        </p:nvGraphicFramePr>
        <p:xfrm>
          <a:off x="219809" y="1177436"/>
          <a:ext cx="5627076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95291098"/>
              </p:ext>
            </p:extLst>
          </p:nvPr>
        </p:nvGraphicFramePr>
        <p:xfrm>
          <a:off x="228598" y="4525108"/>
          <a:ext cx="3128955" cy="211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24654" y="49859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b="1" dirty="0">
                <a:latin typeface="Arial" pitchFamily="34" charset="0"/>
                <a:cs typeface="Arial" pitchFamily="34" charset="0"/>
              </a:rPr>
              <a:t>Станом на 01.01.2019 року в Управлінні перебуває на обліку 18925 внутрішньо переміщених осіб, </a:t>
            </a:r>
            <a:r>
              <a:rPr lang="uk-UA" sz="1600" b="1" u="sng" dirty="0">
                <a:latin typeface="Arial" pitchFamily="34" charset="0"/>
                <a:cs typeface="Arial" pitchFamily="34" charset="0"/>
              </a:rPr>
              <a:t>з яких 9917 працездатних осіб, 3913 дітей, 4135 пенсіонерів та 542 особи з інвалідністю.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0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23580</TotalTime>
  <Words>4485</Words>
  <Application>Microsoft Office PowerPoint</Application>
  <PresentationFormat>Экран (4:3)</PresentationFormat>
  <Paragraphs>825</Paragraphs>
  <Slides>193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193</vt:i4>
      </vt:variant>
    </vt:vector>
  </HeadingPairs>
  <TitlesOfParts>
    <vt:vector size="194" baseType="lpstr">
      <vt:lpstr>Тема Office</vt:lpstr>
      <vt:lpstr>  Звіт  про роботу Голосіївської районної в місті Києві державної адміністрації  за  2018 рік  </vt:lpstr>
      <vt:lpstr>Голосіївський район</vt:lpstr>
      <vt:lpstr>Головне про Голосіївський район</vt:lpstr>
      <vt:lpstr>Головне про Голосіївський район</vt:lpstr>
      <vt:lpstr>Бюджетно - фінансова політика  </vt:lpstr>
      <vt:lpstr>Слайд 6</vt:lpstr>
      <vt:lpstr>Питома вага надходжень до бюджету міста Києва по Голосіївському району за 2018 рік</vt:lpstr>
      <vt:lpstr>Структура фактичних надходжень до загального фонду бюджету міста Києва по Голосіївському району за 2018 рік (3771,4 млн. грн)</vt:lpstr>
      <vt:lpstr>Слайд 9</vt:lpstr>
      <vt:lpstr>Структура видатків загального фонду бюджету в розрізі галузей за 2018 рік (1003,8 млн. грн)</vt:lpstr>
      <vt:lpstr>Структура видатків загального фонду в розрізі кодів економічної класифікації видатків (1003,8 млн. грн)</vt:lpstr>
      <vt:lpstr>Стан використання коштів загального фонду бюджету за 2016-2018 роки</vt:lpstr>
      <vt:lpstr>Структура видатків спеціального фонду в розрізі видів видатків (232,0 млн. грн)</vt:lpstr>
      <vt:lpstr>Структура видатків спеціального фонду бюджету в розрізі галузей за 2018 рік</vt:lpstr>
      <vt:lpstr>Стан використання коштів спеціального  фонду бюджету за 2016-2018 роки</vt:lpstr>
      <vt:lpstr>Реалізовано 6 громадських проектів  на суму 5283,1 тис. грн</vt:lpstr>
      <vt:lpstr>  Проект  №584  “Сита мобілка” Вартість проекту 97,5 тис.грн. Використано коштів  91,2 тис.грн.  </vt:lpstr>
      <vt:lpstr>   Проект №52   “Утеплення фасаду школи №269 Голосіївського району”, пр-т Глушкова, 17А   Вартістьпроекту -1995,0 тис.грн.Використано   коштів  1983,8 тис.грн.    </vt:lpstr>
      <vt:lpstr>  Проект №264 “Подаруй майданчик мрії дітям у власному дворі” Вартість проекту 400,0 тис.грн. Використано коштів  393,4 тис.грн.   </vt:lpstr>
      <vt:lpstr> Проект №73 “Голосіїв майбутнього (District of Kyiv Smart City)” Вартість  проекту - 390,8 тис.грн.Використано коштів  323,1 тис.грн.   </vt:lpstr>
      <vt:lpstr> Проведено улаштування дитячого ігрового комплексу  по вул. Бурмистенко, 10, 12,  </vt:lpstr>
      <vt:lpstr>    Проект №63  “Будівництво сучасного футбольного міні-поля зі штучним покриттям на мікрорайоні “Теремки-1”  Вартість  проекту - 2000,0 тис.грн. Використано коштів - 1926,8 тис.грн.</vt:lpstr>
      <vt:lpstr>Слайд 23</vt:lpstr>
      <vt:lpstr>РЕЄСТРАЦІЯ ПРАВ ВЛАСНОСТІ НА НЕРУХОМЕ МАЙНО</vt:lpstr>
      <vt:lpstr>Отримано орендної плати, тис. грн </vt:lpstr>
      <vt:lpstr>Співвідношення отриманої орендної плати  до нарахованої</vt:lpstr>
      <vt:lpstr>  Підвищення рівня конкурентоспроможності промислового комплексу та підприємницька діяльність району   </vt:lpstr>
      <vt:lpstr>Реалізація продукції промисловими підприємствами Голосіївського району, млн. грн</vt:lpstr>
      <vt:lpstr>Питома вага обсягу реалізації продукції промисловими підприємствами в місті Києві</vt:lpstr>
      <vt:lpstr>Середня чисельність працівників промислової діяльності,осіб</vt:lpstr>
      <vt:lpstr>   Засідання Ради директорів промислових підприємств та наукових установ Голосіївського району </vt:lpstr>
      <vt:lpstr>Виставка “ Зроблено в Києві"</vt:lpstr>
      <vt:lpstr>Участь ДП “Імпульс” в міжнародній виставці в Шанхаї “China Import Expo 2018”</vt:lpstr>
      <vt:lpstr>Кількість суб'єктів господарювання -юридичних осіб, які зареєстровані в районі</vt:lpstr>
      <vt:lpstr>Засідання районної  Координаційної ради з питань розвитку підприємництва.</vt:lpstr>
      <vt:lpstr> Територіальний розвиток  району</vt:lpstr>
      <vt:lpstr>Обсяги фінансування та виконання робіт  з капітальних вкладень, млн. грн</vt:lpstr>
      <vt:lpstr> Реконструкція  ЗНЗ № 241, вул. Голосіївська, 12  </vt:lpstr>
      <vt:lpstr>  Будівництво другого пускового комплексу розширення школи  № 151, вул. Ліснича, 3  </vt:lpstr>
      <vt:lpstr>  Реконструкція Гімназії № 59, вул. Велика Китаївська, 85  </vt:lpstr>
      <vt:lpstr> Реконструкція ДНЗ №658, пр-т. Голосіївський, 94/96 </vt:lpstr>
      <vt:lpstr>Слайд 42</vt:lpstr>
      <vt:lpstr>Обсяги фінансування та виконання робіт з  капітального  ремонту, млн. грн</vt:lpstr>
      <vt:lpstr>Капітальні ремонти галузі "Житлово-комунальне господарство" </vt:lpstr>
      <vt:lpstr>Капітальний ремонт покрівель</vt:lpstr>
      <vt:lpstr>    Капітальний ремонт сходових клітин   </vt:lpstr>
      <vt:lpstr>Заміна вікон на сходових клітинах</vt:lpstr>
      <vt:lpstr> Капітальний ремонт інженерних мереж  та електрощитових </vt:lpstr>
      <vt:lpstr>Капітальний ремонт підпірних стін</vt:lpstr>
      <vt:lpstr>Капітальний ремонт вхідних груп</vt:lpstr>
      <vt:lpstr>  Капітальний ремонт асфальтового покриття прибудинкових територій та міжквартальних проїздів  </vt:lpstr>
      <vt:lpstr>Капітальні ремонти галузі "Освіта" </vt:lpstr>
      <vt:lpstr>  Капітальний ремонт приміщень  ДНЗ № 198, вул. Васильківська, 10  </vt:lpstr>
      <vt:lpstr>Капітальний ремонт  харчоблоків  ДНЗ № 118, вул. Тарасівська, 6-а</vt:lpstr>
      <vt:lpstr> Капітальний ремонт тіньових навісів  та ігрових майданчиків   ДНЗ № 73, вул. Генерала Матикіна, 5</vt:lpstr>
      <vt:lpstr>Капітальний ремонт приміщень </vt:lpstr>
      <vt:lpstr>Капітальні ремонти галузі "Соціальний захист“ Відсоток виконання - 91,7</vt:lpstr>
      <vt:lpstr>Проведено ремонтні роботи в Територіальному центрі соціального обслуговування Голосіївського району,  вул. Васильківська 27 корп. 1  </vt:lpstr>
      <vt:lpstr>Розвиток споживчого ринку</vt:lpstr>
      <vt:lpstr>Розвиток споживчого ринку</vt:lpstr>
      <vt:lpstr>Кількість  підприємств торгівлі – 13,2% від загальної кількості по м. Києву</vt:lpstr>
      <vt:lpstr> Торговельно-розважальні центри – 8, що становить 9% від діючих в місті Києві</vt:lpstr>
      <vt:lpstr>Кількість підприємств ресторанного господарства – 13% від діючих в місті Києві</vt:lpstr>
      <vt:lpstr>Кількість підприємств побутового обслуговування – 10% від діючих в місті Києві</vt:lpstr>
      <vt:lpstr>В районі функціонують 6 ринкових підприємств – 7% від діючих в місті Києві</vt:lpstr>
      <vt:lpstr>Організація та проведення сільськогосподарських ярмарків   </vt:lpstr>
      <vt:lpstr>Сільськогосподарські та сезонні ярмарки проведено:</vt:lpstr>
      <vt:lpstr> Святкова торгівля   </vt:lpstr>
      <vt:lpstr>Слайд 69</vt:lpstr>
      <vt:lpstr>Кількість сімей, які перебувають на  квартирному обліку  2017-2018 роки</vt:lpstr>
      <vt:lpstr>Житлово-комунальне господарство</vt:lpstr>
      <vt:lpstr> Структура житлового фонду Голосіївського району Кількість  житлових будинків 1328 од. </vt:lpstr>
      <vt:lpstr>Загальна площа житлових будинків, 8309,67 тис. кв. м </vt:lpstr>
      <vt:lpstr>Житлові комплекси Голосіївського району</vt:lpstr>
      <vt:lpstr>Створенння ОСББ</vt:lpstr>
      <vt:lpstr>Засідання районного оперативного штабу </vt:lpstr>
      <vt:lpstr>  Перевірка  на готовність житлових будинків, які знаходяться на обслуговуванні житлово-експлуатуючої дільниці 106 КП «Керуюча компанія з обслуговування житлового фонду Голосіївського району м. Києва» до опалювального сезону  </vt:lpstr>
      <vt:lpstr>Проведення робіт з підготовки  ТОВ “Ліко-житлосервіс” до опалювального сезону</vt:lpstr>
      <vt:lpstr>Всі будинки  житлового фонду Голосіївського району до осінньо-зимової експлуатації 2018-2019 років підготовлені вчасно</vt:lpstr>
      <vt:lpstr>  Благоустрій прибудинкових територій  </vt:lpstr>
      <vt:lpstr>Благоустрій прибудинкових територій</vt:lpstr>
      <vt:lpstr>Благоустрій прибудинкових територій</vt:lpstr>
      <vt:lpstr>Удосконалення соціального захисту мешканців району</vt:lpstr>
      <vt:lpstr> Порядок надання житлових субсидій  (Постанова КМУ від 27.04.2018 №329)  </vt:lpstr>
      <vt:lpstr>Реалізація розрахунку житлових субсидій   Загальна</vt:lpstr>
      <vt:lpstr>Державна допомога сім’ям з дітьми</vt:lpstr>
      <vt:lpstr>Державна допомога сім’ям з дітьми</vt:lpstr>
      <vt:lpstr>Інші види державних соціальних допомог</vt:lpstr>
      <vt:lpstr>Одноразова натуральна допомога  «Пакунок малюка»</vt:lpstr>
      <vt:lpstr>Міська цільова програма  «Турбота. Назустріч киянам» на 2016-2018 роки»</vt:lpstr>
      <vt:lpstr>Міська цільова програма  «Турбота. Назустріч киянам» на 2016-2018 роки»</vt:lpstr>
      <vt:lpstr>Міська цільова програма  «Турбота. Назустріч киянам» на 2016-2018 роки»</vt:lpstr>
      <vt:lpstr>Міська цільова програма  «Турбота. Назустріч киянам» на 2016-2018 роки</vt:lpstr>
      <vt:lpstr>Виконання міської цільової програми  «Турбота. Назустріч киянам» на 2016-2018 роки»</vt:lpstr>
      <vt:lpstr>Міська цільова програма  «Соціальне партнерство» на 2016-2018 роки»</vt:lpstr>
      <vt:lpstr>Міська цільова програма  «Соціальне партнерство» на 2016-2018 роки»</vt:lpstr>
      <vt:lpstr>Одноразова грошова допомога членам сімей осіб, смерть яких пов'язана з участю в масових акціях громадського протесту</vt:lpstr>
      <vt:lpstr>Запроваджений новий механізм забезпечення осіб з інвалідністю, дітей з інвалідністю та інших окремих категорій населення технічними та іншими засобами реабілітації </vt:lpstr>
      <vt:lpstr>Облік внутрішньо переміщених осіб</vt:lpstr>
      <vt:lpstr>Територіальний центр соціального обслуговування (надання соціальних послуг) Голосіївського району м. Києва</vt:lpstr>
      <vt:lpstr>Соціально-культурні послуги</vt:lpstr>
      <vt:lpstr>Відділення надання соціальних і реабілітаційних послуг дітям з інвалідністю</vt:lpstr>
      <vt:lpstr> 07 вересня 2018 року розпочав свою роботу перший в місті Києві Центр активного довголіття  за адресою вул. Васильківська, 27/1 </vt:lpstr>
      <vt:lpstr>Проведення тематичних заходів в Центрі активного довголіття за участю депутатів Київської міської ради та громади Голосіївського району</vt:lpstr>
      <vt:lpstr>Послуги,які надаються в  Центрі активного довголіття</vt:lpstr>
      <vt:lpstr>Підвищення стандартів у сфері освіти</vt:lpstr>
      <vt:lpstr>Мережа загальноосвітніх навчальних закладів 44 заклади</vt:lpstr>
      <vt:lpstr>Слайд 108</vt:lpstr>
      <vt:lpstr>  Нова українська школа 13, 1 млн. грн  </vt:lpstr>
      <vt:lpstr>Старт проекту  “Нова українська школа” </vt:lpstr>
      <vt:lpstr>Урочисте вручення стипендій Київської міської ради обдарованим учням району </vt:lpstr>
      <vt:lpstr>Районний тур Всеукраїнського конкурсу  «Учитель року - 2019»</vt:lpstr>
      <vt:lpstr>Інформатизація освітнього процесу з використанням сучасних цифрових  пристроїв</vt:lpstr>
      <vt:lpstr>Мережа дошкільних навчальних закладів  51 заклад </vt:lpstr>
      <vt:lpstr>Середня завантаженість ДНЗ, учнів/місце</vt:lpstr>
      <vt:lpstr>Заклад дошкільної освіти № 106                   Потужність – 6 груп,  110 дітей </vt:lpstr>
      <vt:lpstr>Задоволення культурних потреб та охорона культурної спадщини</vt:lpstr>
      <vt:lpstr>Структура  мережі культурно-освітніх закладів району</vt:lpstr>
      <vt:lpstr>Фінансування закладів культурно-освітньої сфери району, тис. грн</vt:lpstr>
      <vt:lpstr> Поточний ремонт частини приміщення з заміною вхідних дверей Київської дитячої музичної школи №38,  вул. Якубовського, 7 Д  </vt:lpstr>
      <vt:lpstr>Поточний ремонт туалетного блоку, заміна вікон із встановленням грат дитячо-юнацького клубу  «Романтик», вул. Тарасівська, 36 А </vt:lpstr>
      <vt:lpstr>Поточний ремонт частини приміщення з заміною вхідних дверей Київської театральної школи-студії, вул. Велика Васильківська, 76-Б</vt:lpstr>
      <vt:lpstr>Поточний ремонт системи вентиляції Київської дитячої музичної школи №3 ім. В.С.Косенка   (вул. Володимирська, 78)  та Київської вечірньої музичної школи №1 ім. К.Г. Стеценка  (вул. Антоновича,19Б)  </vt:lpstr>
      <vt:lpstr> Культурно-освітні та мистецькі  заходи </vt:lpstr>
      <vt:lpstr> Більше 500 вихованців клубних закладів району здобули перемогу у всеукраїнських та міжнародних творчих конкурсах</vt:lpstr>
      <vt:lpstr> 600 учнів мистецьких шкіл району  стали переможцями престижних мистецьких конкурсів</vt:lpstr>
      <vt:lpstr> Стипендіати  Київського міського голови</vt:lpstr>
      <vt:lpstr>У 2018 році в районі було організовано 17 масштабних загальнорайонних культурно-мистецьких програм</vt:lpstr>
      <vt:lpstr>Загальнорайонні заходи</vt:lpstr>
      <vt:lpstr>Слайд 130</vt:lpstr>
      <vt:lpstr>Здійснено 27 комісійних обстежень  пам'яток культурної спадщини Голосіївського району</vt:lpstr>
      <vt:lpstr>Сфера туризму Голосіївського району</vt:lpstr>
      <vt:lpstr>Слайд 133</vt:lpstr>
      <vt:lpstr>Міжнародна туристична виставка  UITT-2018 «Україна - подорожі та туризм»</vt:lpstr>
      <vt:lpstr>Туризм району на міських та всеукраїнських змаганнях </vt:lpstr>
      <vt:lpstr>Творча співпраця з ГО «Азербайджанський культурний центр імені Мусліма Магомаєва» в рамках культурно-просвітницького проекту «Діалог культур»</vt:lpstr>
      <vt:lpstr>Творча співпраця з ГО «Київська вірменська громада» та  з Київським національно-культурним товариством поляків  «ЗГОДА»                                              </vt:lpstr>
      <vt:lpstr>Творча співпраця з Академічним музично-драматичним  циганським театром «РОМАНС»,  Єврейським культурним центром «ХЕСЕД»,  Всеукраїнським громадським об’єднанням «ГЕОРГІЯ» </vt:lpstr>
      <vt:lpstr>Розвиток фізичної культури та спорту, реалізація сімейної політики, підтримка соціального становлення та розвитку молоді</vt:lpstr>
      <vt:lpstr>Слайд 140</vt:lpstr>
      <vt:lpstr>ОЗДОРОВЛЕННЯ ТА ВІДПОЧИНОК ДІТЕЙ</vt:lpstr>
      <vt:lpstr>         ЗАХОДИ МОЛОДІЖНОГО СПРЯМУВАННЯ    </vt:lpstr>
      <vt:lpstr>День молодіжного самоврядування</vt:lpstr>
      <vt:lpstr> Студентська рада при Голосіївській районній в місті Києві державній адміністрації</vt:lpstr>
      <vt:lpstr>Слайд 145</vt:lpstr>
      <vt:lpstr>Спортивно-масові заходи</vt:lpstr>
      <vt:lpstr>Слайд 147</vt:lpstr>
      <vt:lpstr>Слайд 148</vt:lpstr>
      <vt:lpstr>Слайд 149</vt:lpstr>
      <vt:lpstr>Слайд 150</vt:lpstr>
      <vt:lpstr>Види спорту: велоспорт-шосе, біатлон, футбол, гірськолижний спорт, лижні гонки. 69 навчально-тренувальних груп  Кількість дітей, що займаються: 858     </vt:lpstr>
      <vt:lpstr>Кількість спортивних секцій, які функціонують в дитячо-юнацьких спортивних клубах, шт.  </vt:lpstr>
      <vt:lpstr>Служба у справах дітей та сімꞌї</vt:lpstr>
      <vt:lpstr>  В Голосіївському районі функціонує 5 дитячих будинків сімейного типу  </vt:lpstr>
      <vt:lpstr>На обліку Служби у справах дітей та сімꞌї  перебуває 209 дітей </vt:lpstr>
      <vt:lpstr>Забезпечення дітей сімейними формами виховання   </vt:lpstr>
      <vt:lpstr>Проведено профілактичних рейдів   "Діти вулиці", "Урок"  </vt:lpstr>
      <vt:lpstr>У  2018 році  здійснено 125 обстежень житлово-побутових умов проживання дітей </vt:lpstr>
      <vt:lpstr>Постановка на облік дітей, які перебувають у складних життєвих обставинах  </vt:lpstr>
      <vt:lpstr>Підготовлено та проведено 21 засідання Комісії з питань захисту прав дитини  та розглянуто 505 питань</vt:lpstr>
      <vt:lpstr>Робота Центру соціальних служб для сім’ї, дітей та молоді</vt:lpstr>
      <vt:lpstr>Проведення заходів для  відвідувачів  Центру соціальних служб для сім’ї, дітей та молоді</vt:lpstr>
      <vt:lpstr>Робота Центру у справах сім’ї та жінок «Родинний дім» </vt:lpstr>
      <vt:lpstr>Слайд 164</vt:lpstr>
      <vt:lpstr>Кількість  наданих приписів з вимогою усунення порушень правил благоустрою м. Києва та складених протоколів  про  адміністративні правопорушення  </vt:lpstr>
      <vt:lpstr>Кількість аварійних карток</vt:lpstr>
      <vt:lpstr>Аварійні картки помісячно за 2018 рік</vt:lpstr>
      <vt:lpstr>Ліквідація осередків несанкціонованої торгівлі </vt:lpstr>
      <vt:lpstr>Заходи з благоустрою та санітарного очищення району</vt:lpstr>
      <vt:lpstr>Заходи з благоустрою та санітарного очищення району</vt:lpstr>
      <vt:lpstr>Загальнорайонні суботники</vt:lpstr>
      <vt:lpstr>КП  „ШЕУ Голосіївського району міста Києва ” та КП “ Магістраль ”</vt:lpstr>
      <vt:lpstr>Спеціалізована техніка  КП «ШЕУ Голосіївського району»</vt:lpstr>
      <vt:lpstr>  КП “ ШЕУ Голосіївського району ”  Роботи з ремонту та утримання вулично-шляхової мережі – 82602,1 тис. грн</vt:lpstr>
      <vt:lpstr>Спеціалізована техніка  КП ШЕУ «Магістраль»</vt:lpstr>
      <vt:lpstr> КП ШЕУ "Магістраль“  Ремонтні роботи – 7569,8 тис. грн</vt:lpstr>
      <vt:lpstr>   </vt:lpstr>
      <vt:lpstr>Очистка  та ремонт зливо приймачів, пр-т Науки </vt:lpstr>
      <vt:lpstr>Слайд 179</vt:lpstr>
      <vt:lpstr>  Поточний середній ремонт, вул. Теремківська  </vt:lpstr>
      <vt:lpstr> Утримання підземних пішохідних переходів </vt:lpstr>
      <vt:lpstr>Очищення вулиць від снігу</vt:lpstr>
      <vt:lpstr>Слайд 183</vt:lpstr>
      <vt:lpstr>Слайд 184</vt:lpstr>
      <vt:lpstr>Роботи з благоустрою, озеленення та поліпшення санітарного стану району</vt:lpstr>
      <vt:lpstr>Слайд 186</vt:lpstr>
      <vt:lpstr>Квіткове оформлення та тематичні панно до футбольного чемпіонату УЄФА-2018  </vt:lpstr>
      <vt:lpstr>Слайд 188</vt:lpstr>
      <vt:lpstr>Робота Управління (Центру) надання адміністративних послуг</vt:lpstr>
      <vt:lpstr> Управлінням (Центром) надається 187 адміністративних послуг,  з яких 53 адміністративні послуги надаються  структурними підрозділами Голосіївської районної в місті Києві державної адміністрації та 134 послуги інших органів і структурних підрозділів </vt:lpstr>
      <vt:lpstr>Кількість наданих адміністративних послуг за 2016-2018 роки </vt:lpstr>
      <vt:lpstr>Кількість наданих адміністративних послуг за 2016-2018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eDNM</dc:creator>
  <cp:lastModifiedBy>tetiana.chernova</cp:lastModifiedBy>
  <cp:revision>3487</cp:revision>
  <dcterms:created xsi:type="dcterms:W3CDTF">2018-01-16T15:27:16Z</dcterms:created>
  <dcterms:modified xsi:type="dcterms:W3CDTF">2019-07-03T09:17:30Z</dcterms:modified>
</cp:coreProperties>
</file>