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6" r:id="rId4"/>
    <p:sldId id="258" r:id="rId5"/>
    <p:sldId id="277" r:id="rId6"/>
    <p:sldId id="278" r:id="rId7"/>
    <p:sldId id="279" r:id="rId8"/>
    <p:sldId id="280" r:id="rId9"/>
    <p:sldId id="281" r:id="rId10"/>
    <p:sldId id="282" r:id="rId11"/>
    <p:sldId id="270" r:id="rId12"/>
    <p:sldId id="271" r:id="rId13"/>
    <p:sldId id="275" r:id="rId14"/>
    <p:sldId id="283" r:id="rId1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49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01D90-5C0C-4A23-B40F-47A0626C1F91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7E3DD-75A0-42BB-B8D5-42599C8386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приоритети транспорт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581128"/>
            <a:ext cx="1962218" cy="11521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5661248"/>
            <a:ext cx="6192688" cy="432048"/>
          </a:xfrm>
        </p:spPr>
        <p:txBody>
          <a:bodyPr>
            <a:noAutofit/>
          </a:bodyPr>
          <a:lstStyle/>
          <a:p>
            <a:r>
              <a:rPr lang="uk-UA" sz="2600" b="1" i="1" dirty="0" err="1" smtClean="0">
                <a:solidFill>
                  <a:srgbClr val="00B0F0"/>
                </a:solidFill>
              </a:rPr>
              <a:t>“Наша</a:t>
            </a:r>
            <a:r>
              <a:rPr lang="uk-UA" sz="2600" b="1" i="1" dirty="0" smtClean="0">
                <a:solidFill>
                  <a:srgbClr val="00B0F0"/>
                </a:solidFill>
              </a:rPr>
              <a:t> нова </a:t>
            </a:r>
            <a:r>
              <a:rPr lang="uk-UA" sz="2600" b="1" i="1" dirty="0" err="1" smtClean="0">
                <a:solidFill>
                  <a:srgbClr val="00B0F0"/>
                </a:solidFill>
              </a:rPr>
              <a:t>вулиця”</a:t>
            </a:r>
            <a:endParaRPr lang="uk-UA" sz="2600" b="1" i="1" dirty="0" smtClean="0">
              <a:solidFill>
                <a:srgbClr val="00B0F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555776" y="4653136"/>
            <a:ext cx="6588224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400" b="1" noProof="0" dirty="0" smtClean="0">
                <a:solidFill>
                  <a:srgbClr val="FF0000"/>
                </a:solidFill>
              </a:rPr>
              <a:t>Територіальна програма вдосконалення організації та безпеки дорожнього руху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8" name="Picture 4" descr="D:\Русановка_большой проект\стратегия облож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332656"/>
            <a:ext cx="948621" cy="1368152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0" y="404664"/>
            <a:ext cx="2736304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Стратегія розвитку міста Києва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до 2025 року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D:\дизайн наш Райх\21442980_10210188619858041_1366117235_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59" y="404664"/>
            <a:ext cx="2819085" cy="1584176"/>
          </a:xfrm>
          <a:prstGeom prst="rect">
            <a:avLst/>
          </a:prstGeom>
          <a:noFill/>
        </p:spPr>
      </p:pic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027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2627784" y="5445224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основі принципів інтегрованого транспортного планування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1259632" y="2060848"/>
            <a:ext cx="6588224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3600" b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Проміжний звіт №2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216024" y="2708920"/>
            <a:ext cx="882047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dirty="0" err="1" smtClean="0">
                <a:solidFill>
                  <a:schemeClr val="tx1">
                    <a:tint val="75000"/>
                  </a:schemeClr>
                </a:solidFill>
              </a:rPr>
              <a:t>в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иїздного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uk-UA" dirty="0" smtClean="0">
                <a:solidFill>
                  <a:schemeClr val="tx1">
                    <a:tint val="75000"/>
                  </a:schemeClr>
                </a:solidFill>
              </a:rPr>
              <a:t>обстеження 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проблематики організації та безпеки дорожнього руху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395536" y="3140968"/>
            <a:ext cx="8316416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600" b="1" dirty="0" smtClean="0">
                <a:solidFill>
                  <a:srgbClr val="FF0000"/>
                </a:solidFill>
              </a:rPr>
              <a:t>Сектор 4 </a:t>
            </a:r>
            <a:r>
              <a:rPr lang="uk-UA" sz="2600" b="1" dirty="0" err="1" smtClean="0">
                <a:solidFill>
                  <a:srgbClr val="FF0000"/>
                </a:solidFill>
              </a:rPr>
              <a:t>“Конча-Заспа”</a:t>
            </a:r>
            <a:endParaRPr lang="uk-UA" sz="2600" b="1" dirty="0" smtClean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(Пирогів, Віта-Литовська, Конча-Заспа,</a:t>
            </a:r>
            <a:r>
              <a:rPr kumimoji="0" lang="uk-UA" sz="2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Мриги</a:t>
            </a: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5" cstate="print"/>
          <a:srcRect l="15644" b="43583"/>
          <a:stretch>
            <a:fillRect/>
          </a:stretch>
        </p:blipFill>
        <p:spPr bwMode="auto">
          <a:xfrm>
            <a:off x="-36512" y="4437112"/>
            <a:ext cx="9180512" cy="72009"/>
          </a:xfrm>
          <a:prstGeom prst="rect">
            <a:avLst/>
          </a:prstGeom>
          <a:noFill/>
        </p:spPr>
      </p:pic>
      <p:sp>
        <p:nvSpPr>
          <p:cNvPr id="20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964488" cy="994122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Фокус-зона </a:t>
            </a:r>
            <a:r>
              <a:rPr lang="uk-UA" sz="3000" b="1" dirty="0" err="1" smtClean="0">
                <a:solidFill>
                  <a:srgbClr val="FF0000"/>
                </a:solidFill>
              </a:rPr>
              <a:t>“Віта-Литовська”</a:t>
            </a:r>
            <a:r>
              <a:rPr lang="uk-UA" sz="3000" b="1" dirty="0" smtClean="0">
                <a:solidFill>
                  <a:srgbClr val="FF0000"/>
                </a:solidFill>
              </a:rPr>
              <a:t>. Зміни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Вита-Литовська схема змин.jpg"/>
          <p:cNvPicPr/>
          <p:nvPr/>
        </p:nvPicPr>
        <p:blipFill>
          <a:blip r:embed="rId3" cstate="print"/>
          <a:srcRect l="11108" r="1047"/>
          <a:stretch>
            <a:fillRect/>
          </a:stretch>
        </p:blipFill>
        <p:spPr>
          <a:xfrm>
            <a:off x="292053" y="1196752"/>
            <a:ext cx="8456411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994122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Фокус-зона </a:t>
            </a:r>
            <a:r>
              <a:rPr lang="uk-UA" sz="3000" b="1" dirty="0" err="1" smtClean="0">
                <a:solidFill>
                  <a:srgbClr val="FF0000"/>
                </a:solidFill>
              </a:rPr>
              <a:t>“Матикіна</a:t>
            </a:r>
            <a:r>
              <a:rPr lang="uk-UA" sz="3000" b="1" dirty="0" smtClean="0">
                <a:solidFill>
                  <a:srgbClr val="FF0000"/>
                </a:solidFill>
              </a:rPr>
              <a:t>/</a:t>
            </a:r>
            <a:r>
              <a:rPr lang="uk-UA" sz="3000" b="1" dirty="0" err="1" smtClean="0">
                <a:solidFill>
                  <a:srgbClr val="FF0000"/>
                </a:solidFill>
              </a:rPr>
              <a:t>Мриги</a:t>
            </a:r>
            <a:r>
              <a:rPr lang="uk-UA" sz="3000" b="1" dirty="0" err="1" smtClean="0">
                <a:solidFill>
                  <a:srgbClr val="FF0000"/>
                </a:solidFill>
              </a:rPr>
              <a:t>”</a:t>
            </a:r>
            <a:r>
              <a:rPr lang="uk-UA" sz="3000" b="1" dirty="0" smtClean="0">
                <a:solidFill>
                  <a:srgbClr val="FF0000"/>
                </a:solidFill>
              </a:rPr>
              <a:t>. Проблематика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Матикина проблем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3"/>
            <a:ext cx="8712968" cy="4900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507288" cy="1143000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Фокус-зона </a:t>
            </a:r>
            <a:r>
              <a:rPr lang="uk-UA" sz="3000" b="1" dirty="0" err="1" smtClean="0">
                <a:solidFill>
                  <a:srgbClr val="FF0000"/>
                </a:solidFill>
              </a:rPr>
              <a:t>“Матикіна</a:t>
            </a:r>
            <a:r>
              <a:rPr lang="uk-UA" sz="3000" b="1" dirty="0" smtClean="0">
                <a:solidFill>
                  <a:srgbClr val="FF0000"/>
                </a:solidFill>
              </a:rPr>
              <a:t>/</a:t>
            </a:r>
            <a:r>
              <a:rPr lang="uk-UA" sz="3000" b="1" dirty="0" err="1" smtClean="0">
                <a:solidFill>
                  <a:srgbClr val="FF0000"/>
                </a:solidFill>
              </a:rPr>
              <a:t>Мриги</a:t>
            </a:r>
            <a:r>
              <a:rPr lang="uk-UA" sz="3000" b="1" dirty="0" err="1" smtClean="0">
                <a:solidFill>
                  <a:srgbClr val="FF0000"/>
                </a:solidFill>
              </a:rPr>
              <a:t>”</a:t>
            </a:r>
            <a:r>
              <a:rPr lang="uk-UA" sz="3000" b="1" dirty="0" smtClean="0">
                <a:solidFill>
                  <a:srgbClr val="FF0000"/>
                </a:solidFill>
              </a:rPr>
              <a:t>. Зміни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матикына схема зм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052736"/>
            <a:ext cx="8810359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9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251520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507288" cy="576064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Методологія. Короткостроковий план</a:t>
            </a:r>
            <a:endParaRPr lang="ru-RU" sz="3000" b="1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536" y="1268760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Попередні дослідження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115616" y="1772816"/>
            <a:ext cx="74888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 smtClean="0"/>
              <a:t>Вивчення документації, службових та відкритих даних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9600" y="1988840"/>
            <a:ext cx="8138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  Статистичний паспорт території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5536" y="2420888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Ворк-шоп</a:t>
            </a: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 місцевими мешканцями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1115616" y="2924944"/>
            <a:ext cx="74888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 smtClean="0"/>
              <a:t>Отримання пропозицій та обговорення у форматі публічної дискусії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09600" y="3140968"/>
            <a:ext cx="8138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 Проміжний звіт №1. Результати </a:t>
            </a:r>
            <a:r>
              <a:rPr lang="uk-UA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ворк-шопу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95536" y="3501008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Обстеження території</a:t>
            </a:r>
            <a:r>
              <a:rPr kumimoji="0" lang="uk-UA" sz="26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зі спеціалістами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1115616" y="4005064"/>
            <a:ext cx="74888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 smtClean="0"/>
              <a:t>Вивчення отриманих пропозицій шляхом виїзду на місцевість, </a:t>
            </a:r>
            <a:r>
              <a:rPr lang="uk-UA" sz="1600" dirty="0" err="1" smtClean="0"/>
              <a:t>фотовідеофіксація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09600" y="4221088"/>
            <a:ext cx="8138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 Проміжний звіт №2. Результати обстеження на місцевості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95536" y="4653136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Проектно-фінансовий</a:t>
            </a:r>
            <a:r>
              <a:rPr kumimoji="0" lang="uk-UA" sz="26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аналіз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1115616" y="5157192"/>
            <a:ext cx="74888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 smtClean="0"/>
              <a:t>Інтеграція проектів, орієнтовне бюджетування та </a:t>
            </a:r>
            <a:r>
              <a:rPr lang="uk-UA" sz="1600" dirty="0" err="1" smtClean="0"/>
              <a:t>пріоритизація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09600" y="5373216"/>
            <a:ext cx="8138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Інтегрований звіт. Короткостроковий проектний план 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9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251520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507288" cy="576064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Методологія. Стратегія змін</a:t>
            </a:r>
            <a:endParaRPr lang="ru-RU" sz="3000" b="1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536" y="1268760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Прогнозний аналіз розвитку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115616" y="1772816"/>
            <a:ext cx="74888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 smtClean="0"/>
              <a:t>Вивчення планів, проектів, містобудівної документації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09600" y="1988840"/>
            <a:ext cx="8138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  Проміжний звіт №3. Прогноз розвитку території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5536" y="2420888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Стратегічна сесія з мешканцями та </a:t>
            </a:r>
            <a:r>
              <a:rPr kumimoji="0" lang="uk-UA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стейкхолдерами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1115616" y="2924944"/>
            <a:ext cx="74888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 smtClean="0"/>
              <a:t>Отримання пропозицій та обговорення у форматі публічної дискусії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09600" y="3140968"/>
            <a:ext cx="8138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 Проміжний звіт №4. Результати стратегічної сесії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95536" y="3573016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Експертне та публічне обговорення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1115616" y="4005064"/>
            <a:ext cx="748883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 smtClean="0"/>
              <a:t>Комунікація зі </a:t>
            </a:r>
            <a:r>
              <a:rPr lang="uk-UA" sz="1600" dirty="0" err="1" smtClean="0"/>
              <a:t>стейкхолдерами</a:t>
            </a:r>
            <a:r>
              <a:rPr lang="uk-UA" sz="1600" dirty="0" smtClean="0"/>
              <a:t> та експертами, висвітлення та дискусії у ЗМІ.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09600" y="4221088"/>
            <a:ext cx="8138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 Стратегічний звіт. Інтегрований план розвитку  території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95536" y="4653136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Стратегічне планування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1115616" y="5157192"/>
            <a:ext cx="784887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600" dirty="0" smtClean="0"/>
              <a:t>Інтеграція та впорядкування містобудівної документації, реалізація великих проектів.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09600" y="5373216"/>
            <a:ext cx="813886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                     Стратегічний план розвитку. Стратегія міста і території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557808"/>
            <a:ext cx="9144000" cy="71095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24 квітня: виїзне обстеження сектору 4 </a:t>
            </a:r>
            <a:r>
              <a:rPr lang="uk-UA" sz="2800" b="1" dirty="0" err="1" smtClean="0">
                <a:solidFill>
                  <a:srgbClr val="FF0000"/>
                </a:solidFill>
              </a:rPr>
              <a:t>“Конча-Заспа”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D:\ЦОДР\Голосіївський район\!фокус-зона Конча-Заспа\24 апреля объезд КончаЗаспа\IMG_20180424_104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14146"/>
            <a:ext cx="3258472" cy="2443854"/>
          </a:xfrm>
          <a:prstGeom prst="rect">
            <a:avLst/>
          </a:prstGeom>
          <a:noFill/>
        </p:spPr>
      </p:pic>
      <p:pic>
        <p:nvPicPr>
          <p:cNvPr id="1029" name="Picture 5" descr="D:\ЦОДР\Голосіївський район\!фокус-зона Конча-Заспа\24 апреля объезд КончаЗаспа\IMG_20180424_105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067" y="2924944"/>
            <a:ext cx="2208245" cy="1656184"/>
          </a:xfrm>
          <a:prstGeom prst="rect">
            <a:avLst/>
          </a:prstGeom>
          <a:noFill/>
        </p:spPr>
      </p:pic>
      <p:pic>
        <p:nvPicPr>
          <p:cNvPr id="1030" name="Picture 6" descr="D:\ЦОДР\Голосіївський район\!фокус-зона Конча-Заспа\24 апреля объезд КончаЗаспа\IMG_20180424_110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996952"/>
            <a:ext cx="2112234" cy="1584176"/>
          </a:xfrm>
          <a:prstGeom prst="rect">
            <a:avLst/>
          </a:prstGeom>
          <a:noFill/>
        </p:spPr>
      </p:pic>
      <p:pic>
        <p:nvPicPr>
          <p:cNvPr id="1031" name="Picture 7" descr="D:\ЦОДР\Голосіївський район\!фокус-зона Конча-Заспа\24 апреля объезд КончаЗаспа\IMG_20180424_110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6851" y="5150138"/>
            <a:ext cx="2277149" cy="1707862"/>
          </a:xfrm>
          <a:prstGeom prst="rect">
            <a:avLst/>
          </a:prstGeom>
          <a:noFill/>
        </p:spPr>
      </p:pic>
      <p:pic>
        <p:nvPicPr>
          <p:cNvPr id="1033" name="Picture 9" descr="D:\ЦОДР\Голосіївський район\!фокус-зона Конча-Заспа\24 апреля объезд КончаЗаспа\IMG_20180424_1149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85787"/>
            <a:ext cx="2195736" cy="1646802"/>
          </a:xfrm>
          <a:prstGeom prst="rect">
            <a:avLst/>
          </a:prstGeom>
          <a:noFill/>
        </p:spPr>
      </p:pic>
      <p:pic>
        <p:nvPicPr>
          <p:cNvPr id="1034" name="Picture 10" descr="D:\ЦОДР\Голосіївський район\!фокус-зона Конча-Заспа\24 апреля объезд КончаЗаспа\IMG_20180424_1158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1733" y="1196752"/>
            <a:ext cx="2112235" cy="1584176"/>
          </a:xfrm>
          <a:prstGeom prst="rect">
            <a:avLst/>
          </a:prstGeom>
          <a:noFill/>
        </p:spPr>
      </p:pic>
      <p:pic>
        <p:nvPicPr>
          <p:cNvPr id="1035" name="Picture 11" descr="D:\ЦОДР\Голосіївський район\!фокус-зона Конча-Заспа\24 апреля объезд КончаЗаспа\IMG_20180424_1208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535742"/>
            <a:ext cx="3096344" cy="2322258"/>
          </a:xfrm>
          <a:prstGeom prst="rect">
            <a:avLst/>
          </a:prstGeom>
          <a:noFill/>
        </p:spPr>
      </p:pic>
      <p:pic>
        <p:nvPicPr>
          <p:cNvPr id="1036" name="Picture 12" descr="D:\ЦОДР\Голосіївський район\!фокус-зона Конча-Заспа\24 апреля объезд КончаЗаспа\IMG_20180424_1225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96552" y="2636912"/>
            <a:ext cx="2411760" cy="1808820"/>
          </a:xfrm>
          <a:prstGeom prst="rect">
            <a:avLst/>
          </a:prstGeom>
          <a:noFill/>
        </p:spPr>
      </p:pic>
      <p:pic>
        <p:nvPicPr>
          <p:cNvPr id="1037" name="Picture 13" descr="D:\ЦОДР\Голосіївський район\!фокус-зона Конча-Заспа\24 апреля объезд КончаЗаспа\IMG_20180424_12495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1196752"/>
            <a:ext cx="2400267" cy="1800200"/>
          </a:xfrm>
          <a:prstGeom prst="rect">
            <a:avLst/>
          </a:prstGeom>
          <a:noFill/>
        </p:spPr>
      </p:pic>
      <p:pic>
        <p:nvPicPr>
          <p:cNvPr id="1038" name="Picture 14" descr="D:\ЦОДР\Голосіївський район\!фокус-зона Конча-Заспа\24 апреля объезд КончаЗаспа\IMG_20180424_14492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2160" y="4509120"/>
            <a:ext cx="3131840" cy="2348880"/>
          </a:xfrm>
          <a:prstGeom prst="rect">
            <a:avLst/>
          </a:prstGeom>
          <a:noFill/>
        </p:spPr>
      </p:pic>
      <p:pic>
        <p:nvPicPr>
          <p:cNvPr id="1039" name="Picture 15" descr="D:\ЦОДР\Голосіївський район\!фокус-зона Конча-Заспа\24 апреля объезд КончаЗаспа\IMG_20180424_15011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88521" y="2636912"/>
            <a:ext cx="3475567" cy="2606675"/>
          </a:xfrm>
          <a:prstGeom prst="rect">
            <a:avLst/>
          </a:prstGeom>
          <a:noFill/>
        </p:spPr>
      </p:pic>
      <p:pic>
        <p:nvPicPr>
          <p:cNvPr id="1040" name="Picture 16" descr="D:\ЦОДР\Голосіївський район\!фокус-зона Конча-Заспа\24 апреля объезд КончаЗаспа\IMG_20180424_17003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59965" y="1178750"/>
            <a:ext cx="2616291" cy="1962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70609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Проекти </a:t>
            </a:r>
            <a:r>
              <a:rPr lang="uk-UA" sz="3600" b="1" dirty="0" smtClean="0">
                <a:solidFill>
                  <a:srgbClr val="FF0000"/>
                </a:solidFill>
              </a:rPr>
              <a:t>змін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539552" y="1988840"/>
            <a:ext cx="8136904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1400" dirty="0" smtClean="0"/>
              <a:t>         Впровадження </a:t>
            </a:r>
            <a:r>
              <a:rPr lang="uk-UA" sz="1400" dirty="0" smtClean="0"/>
              <a:t>автоматизованої системи керування дорожнім рухом (АСКДР) на в</a:t>
            </a:r>
            <a:r>
              <a:rPr lang="en-US" sz="1400" dirty="0" smtClean="0"/>
              <a:t>’</a:t>
            </a:r>
            <a:r>
              <a:rPr lang="uk-UA" sz="1400" dirty="0" err="1" smtClean="0"/>
              <a:t>їздах</a:t>
            </a:r>
            <a:r>
              <a:rPr lang="uk-UA" sz="1400" dirty="0" smtClean="0"/>
              <a:t> у місто Київ (керування світлофорами, отримання даних лічильників </a:t>
            </a:r>
            <a:r>
              <a:rPr lang="uk-UA" sz="1400" dirty="0" err="1" smtClean="0"/>
              <a:t>трафіку</a:t>
            </a:r>
            <a:r>
              <a:rPr lang="uk-UA" sz="1400" dirty="0" smtClean="0"/>
              <a:t>, повідомленнями інформаційних табло, починаючи з в</a:t>
            </a:r>
            <a:r>
              <a:rPr lang="en-US" sz="1400" dirty="0" smtClean="0"/>
              <a:t>’</a:t>
            </a:r>
            <a:r>
              <a:rPr lang="uk-UA" sz="1400" dirty="0" smtClean="0"/>
              <a:t>їзду на Столичного шосе в районі </a:t>
            </a:r>
            <a:r>
              <a:rPr lang="uk-UA" sz="1400" dirty="0" err="1" smtClean="0"/>
              <a:t>Обухова</a:t>
            </a:r>
            <a:r>
              <a:rPr lang="uk-UA" sz="1400" dirty="0" smtClean="0"/>
              <a:t>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Впровадження велосипедних маршрутів локальних (в</a:t>
            </a:r>
            <a:r>
              <a:rPr kumimoji="0" lang="uk-UA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межах приміської зони та садибної забудови</a:t>
            </a:r>
            <a:r>
              <a:rPr kumimoji="0" lang="uk-UA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магістральних</a:t>
            </a:r>
            <a:r>
              <a:rPr kumimoji="0" lang="uk-UA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(сполучення з транспортними вузлами та ключовими точками тяжіння), рекреаційних (сполучення зелених зон, транспортних вузлів).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1400" baseline="0" dirty="0" smtClean="0"/>
              <a:t> </a:t>
            </a:r>
            <a:r>
              <a:rPr lang="uk-UA" sz="1400" baseline="0" dirty="0" smtClean="0"/>
              <a:t>        Впровадження</a:t>
            </a:r>
            <a:r>
              <a:rPr lang="uk-UA" sz="1400" dirty="0" smtClean="0"/>
              <a:t> рішень з забезпечення доступності транспортної інфраструктури для </a:t>
            </a:r>
            <a:r>
              <a:rPr lang="uk-UA" sz="1400" dirty="0" err="1" smtClean="0"/>
              <a:t>маломобільних</a:t>
            </a:r>
            <a:r>
              <a:rPr lang="uk-UA" sz="1400" dirty="0" smtClean="0"/>
              <a:t> груп населення – запровадження ліфтів чи інших підйомників на </a:t>
            </a:r>
            <a:r>
              <a:rPr lang="uk-UA" sz="1400" dirty="0" err="1" smtClean="0"/>
              <a:t>позавуличних</a:t>
            </a:r>
            <a:r>
              <a:rPr lang="uk-UA" sz="1400" dirty="0" smtClean="0"/>
              <a:t> пішохідних переходах, тактильної плитки, звукових інформаторів </a:t>
            </a:r>
            <a:r>
              <a:rPr lang="uk-UA" sz="1400" dirty="0" err="1" smtClean="0"/>
              <a:t>тошо</a:t>
            </a:r>
            <a:r>
              <a:rPr lang="uk-UA" sz="1400" dirty="0" smtClean="0"/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Забезпечення пасивної безпеки зупинок громадського транспорту на швидкісних магістралях шляхом встановлення силових </a:t>
            </a:r>
            <a:r>
              <a:rPr kumimoji="0" lang="uk-UA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болардів</a:t>
            </a:r>
            <a:r>
              <a:rPr kumimoji="0" lang="uk-UA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випадок аварійного виїзду автомобілів в зони очікування пасажирів.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95536" y="764704"/>
            <a:ext cx="77872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Короткострокові локальні</a:t>
            </a:r>
            <a:r>
              <a:rPr kumimoji="0" lang="uk-UA" sz="26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проекти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95536" y="1556792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Середньострокові комплексні проекти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39552" y="4797152"/>
            <a:ext cx="778720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Довгострокові</a:t>
            </a:r>
            <a:r>
              <a:rPr kumimoji="0" lang="uk-UA" sz="26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стратегічні проекти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539552" y="5301208"/>
            <a:ext cx="842493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1400" dirty="0" smtClean="0"/>
              <a:t>Створення транспортного коридору для об</a:t>
            </a:r>
            <a:r>
              <a:rPr lang="en-US" sz="1400" dirty="0" smtClean="0"/>
              <a:t>’</a:t>
            </a:r>
            <a:r>
              <a:rPr lang="uk-UA" sz="1400" dirty="0" smtClean="0"/>
              <a:t>їзду міста Києва вантажним транзитним транспортом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Координація розвитку</a:t>
            </a:r>
            <a:r>
              <a:rPr kumimoji="0" lang="uk-UA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транспортної інфраструктури з планами житлової та комерційної забудови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827584" y="1268760"/>
            <a:ext cx="748883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400" dirty="0" smtClean="0"/>
              <a:t>         </a:t>
            </a:r>
            <a:r>
              <a:rPr lang="uk-UA" sz="1400" dirty="0" smtClean="0"/>
              <a:t>Проекти реорганізації дорожнього руху в рамках фокус-зон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Фокус-зони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1008"/>
            <a:ext cx="4258816" cy="2736304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uk-UA" sz="2600" dirty="0" err="1" smtClean="0"/>
              <a:t>“Розв</a:t>
            </a:r>
            <a:r>
              <a:rPr lang="en-US" sz="2600" dirty="0" smtClean="0"/>
              <a:t>’</a:t>
            </a:r>
            <a:r>
              <a:rPr lang="uk-UA" sz="2600" dirty="0" err="1" smtClean="0"/>
              <a:t>язка</a:t>
            </a:r>
            <a:r>
              <a:rPr lang="uk-UA" sz="2600" dirty="0" smtClean="0"/>
              <a:t> </a:t>
            </a:r>
            <a:r>
              <a:rPr lang="uk-UA" sz="2600" dirty="0" err="1" smtClean="0"/>
              <a:t>“Віта-Пирогів”</a:t>
            </a:r>
            <a:endParaRPr lang="uk-UA" sz="2600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uk-UA" sz="2600" dirty="0" err="1" smtClean="0"/>
              <a:t>“</a:t>
            </a:r>
            <a:r>
              <a:rPr lang="uk-UA" sz="2600" dirty="0" err="1" smtClean="0"/>
              <a:t>Пирогів”</a:t>
            </a:r>
            <a:endParaRPr lang="ru-RU" sz="2600" dirty="0" smtClean="0"/>
          </a:p>
          <a:p>
            <a:pPr marL="514350" indent="-514350">
              <a:buAutoNum type="arabicPeriod"/>
            </a:pPr>
            <a:r>
              <a:rPr lang="uk-UA" sz="2600" dirty="0" err="1" smtClean="0"/>
              <a:t>“Віта-Литовська”</a:t>
            </a:r>
            <a:endParaRPr lang="uk-UA" sz="2600" dirty="0" smtClean="0"/>
          </a:p>
          <a:p>
            <a:pPr marL="514350" indent="-514350">
              <a:buAutoNum type="arabicPeriod"/>
            </a:pPr>
            <a:r>
              <a:rPr lang="uk-UA" sz="2600" dirty="0" err="1" smtClean="0"/>
              <a:t>“Матикіна</a:t>
            </a:r>
            <a:r>
              <a:rPr lang="uk-UA" sz="2600" dirty="0" smtClean="0"/>
              <a:t>/</a:t>
            </a:r>
            <a:r>
              <a:rPr lang="uk-UA" sz="2600" dirty="0" err="1" smtClean="0"/>
              <a:t>Мриги”</a:t>
            </a:r>
            <a:endParaRPr lang="uk-UA" sz="2600" dirty="0" smtClean="0"/>
          </a:p>
        </p:txBody>
      </p:sp>
      <p:pic>
        <p:nvPicPr>
          <p:cNvPr id="4098" name="Picture 2" descr="D:\ЦОДР\Голосіївський район\конча-заспа ка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778" y="692696"/>
            <a:ext cx="4387222" cy="616530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940152" y="692696"/>
            <a:ext cx="658416" cy="625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92080" y="764704"/>
            <a:ext cx="658416" cy="625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56176" y="1268760"/>
            <a:ext cx="658416" cy="625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660232" y="2803302"/>
            <a:ext cx="658416" cy="625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0" y="1196752"/>
            <a:ext cx="4211960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2000" dirty="0" smtClean="0"/>
              <a:t>         В результаті громадських </a:t>
            </a:r>
            <a:r>
              <a:rPr lang="uk-UA" sz="2000" dirty="0" smtClean="0"/>
              <a:t>консультацій та досліджень на місцевості </a:t>
            </a:r>
            <a:r>
              <a:rPr lang="uk-UA" sz="2000" dirty="0" smtClean="0"/>
              <a:t>було виокремлено </a:t>
            </a:r>
            <a:r>
              <a:rPr lang="uk-UA" sz="2000" dirty="0" smtClean="0"/>
              <a:t> чотири фокус-зони, </a:t>
            </a:r>
            <a:r>
              <a:rPr lang="uk-UA" sz="2000" dirty="0" smtClean="0"/>
              <a:t>що потребують комплексних змін організації транспортної інфраструктури: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964488" cy="994122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Фокус-зона </a:t>
            </a:r>
            <a:r>
              <a:rPr lang="uk-UA" sz="3000" b="1" dirty="0" err="1" smtClean="0">
                <a:solidFill>
                  <a:srgbClr val="FF0000"/>
                </a:solidFill>
              </a:rPr>
              <a:t>“Розв</a:t>
            </a:r>
            <a:r>
              <a:rPr lang="en-US" sz="3000" b="1" dirty="0" smtClean="0">
                <a:solidFill>
                  <a:srgbClr val="FF0000"/>
                </a:solidFill>
              </a:rPr>
              <a:t>’</a:t>
            </a:r>
            <a:r>
              <a:rPr lang="uk-UA" sz="3000" b="1" dirty="0" err="1" smtClean="0">
                <a:solidFill>
                  <a:srgbClr val="FF0000"/>
                </a:solidFill>
              </a:rPr>
              <a:t>язка</a:t>
            </a:r>
            <a:r>
              <a:rPr lang="uk-UA" sz="3000" b="1" dirty="0" smtClean="0">
                <a:solidFill>
                  <a:srgbClr val="FF0000"/>
                </a:solidFill>
              </a:rPr>
              <a:t> </a:t>
            </a:r>
            <a:r>
              <a:rPr lang="uk-UA" sz="3000" b="1" dirty="0" err="1" smtClean="0">
                <a:solidFill>
                  <a:srgbClr val="FF0000"/>
                </a:solidFill>
              </a:rPr>
              <a:t>Віта-Пирогів”</a:t>
            </a:r>
            <a:r>
              <a:rPr lang="uk-UA" sz="3000" b="1" dirty="0" smtClean="0">
                <a:solidFill>
                  <a:srgbClr val="FF0000"/>
                </a:solidFill>
              </a:rPr>
              <a:t>. Проблематика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18" name="Рисунок 17" descr="развязка Вита-Пирогов проблемы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8568952" cy="498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964488" cy="994122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Фокус-зона </a:t>
            </a:r>
            <a:r>
              <a:rPr lang="uk-UA" sz="3000" b="1" dirty="0" err="1" smtClean="0">
                <a:solidFill>
                  <a:srgbClr val="FF0000"/>
                </a:solidFill>
              </a:rPr>
              <a:t>“Розв</a:t>
            </a:r>
            <a:r>
              <a:rPr lang="en-US" sz="3000" b="1" dirty="0" smtClean="0">
                <a:solidFill>
                  <a:srgbClr val="FF0000"/>
                </a:solidFill>
              </a:rPr>
              <a:t>’</a:t>
            </a:r>
            <a:r>
              <a:rPr lang="uk-UA" sz="3000" b="1" dirty="0" err="1" smtClean="0">
                <a:solidFill>
                  <a:srgbClr val="FF0000"/>
                </a:solidFill>
              </a:rPr>
              <a:t>язка</a:t>
            </a:r>
            <a:r>
              <a:rPr lang="uk-UA" sz="3000" b="1" dirty="0" smtClean="0">
                <a:solidFill>
                  <a:srgbClr val="FF0000"/>
                </a:solidFill>
              </a:rPr>
              <a:t> </a:t>
            </a:r>
            <a:r>
              <a:rPr lang="uk-UA" sz="3000" b="1" dirty="0" err="1" smtClean="0">
                <a:solidFill>
                  <a:srgbClr val="FF0000"/>
                </a:solidFill>
              </a:rPr>
              <a:t>Віта-Пирогів”</a:t>
            </a:r>
            <a:r>
              <a:rPr lang="uk-UA" sz="3000" b="1" dirty="0" smtClean="0">
                <a:solidFill>
                  <a:srgbClr val="FF0000"/>
                </a:solidFill>
              </a:rPr>
              <a:t>. Зміни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развязка Вита-Пирогов схема змин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8568952" cy="4945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964488" cy="994122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Фокус-зона </a:t>
            </a:r>
            <a:r>
              <a:rPr lang="uk-UA" sz="3000" b="1" dirty="0" err="1" smtClean="0">
                <a:solidFill>
                  <a:srgbClr val="FF0000"/>
                </a:solidFill>
              </a:rPr>
              <a:t>“Пирогів”</a:t>
            </a:r>
            <a:r>
              <a:rPr lang="uk-UA" sz="3000" b="1" dirty="0" smtClean="0">
                <a:solidFill>
                  <a:srgbClr val="FF0000"/>
                </a:solidFill>
              </a:rPr>
              <a:t>. Проблематика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Пирогово проблематика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7572" y="1186802"/>
            <a:ext cx="8624908" cy="4978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4016" y="274638"/>
            <a:ext cx="8964488" cy="994122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Фокус-зона </a:t>
            </a:r>
            <a:r>
              <a:rPr lang="uk-UA" sz="3000" b="1" dirty="0" err="1" smtClean="0">
                <a:solidFill>
                  <a:srgbClr val="FF0000"/>
                </a:solidFill>
              </a:rPr>
              <a:t>“Пирогів”</a:t>
            </a:r>
            <a:r>
              <a:rPr lang="uk-UA" sz="3000" b="1" dirty="0" smtClean="0">
                <a:solidFill>
                  <a:srgbClr val="FF0000"/>
                </a:solidFill>
              </a:rPr>
              <a:t>. Зміни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Пирогово схеми змін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1196752"/>
            <a:ext cx="8640960" cy="4855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6237312"/>
            <a:ext cx="6444208" cy="382909"/>
          </a:xfrm>
          <a:prstGeom prst="rect">
            <a:avLst/>
          </a:prstGeom>
          <a:noFill/>
        </p:spPr>
      </p:pic>
      <p:pic>
        <p:nvPicPr>
          <p:cNvPr id="12" name="Picture 3" descr="D:\дизайн наш Райх\21442883_10210188620058046_1910495575_n —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312"/>
            <a:ext cx="6444208" cy="382909"/>
          </a:xfrm>
          <a:prstGeom prst="rect">
            <a:avLst/>
          </a:prstGeom>
          <a:noFill/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043608" y="6237312"/>
            <a:ext cx="6516216" cy="360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КП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“Центр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організації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дорожнього </a:t>
            </a:r>
            <a:r>
              <a:rPr kumimoji="0" lang="uk-UA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руху</a:t>
            </a:r>
            <a:r>
              <a:rPr kumimoji="0" lang="uk-UA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4016" y="490662"/>
            <a:ext cx="8964488" cy="994122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0000"/>
                </a:solidFill>
              </a:rPr>
              <a:t>Фокус-зона </a:t>
            </a:r>
            <a:r>
              <a:rPr lang="uk-UA" sz="3000" b="1" dirty="0" err="1" smtClean="0">
                <a:solidFill>
                  <a:srgbClr val="FF0000"/>
                </a:solidFill>
              </a:rPr>
              <a:t>“Віта-Литовська”</a:t>
            </a:r>
            <a:r>
              <a:rPr lang="uk-UA" sz="3000" b="1" dirty="0" smtClean="0">
                <a:solidFill>
                  <a:srgbClr val="FF0000"/>
                </a:solidFill>
              </a:rPr>
              <a:t>. Проблематика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Вита-Литовська проблематика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1456623"/>
            <a:ext cx="8590870" cy="4564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</TotalTime>
  <Words>584</Words>
  <Application>Microsoft Office PowerPoint</Application>
  <PresentationFormat>Экран (4:3)</PresentationFormat>
  <Paragraphs>78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24 квітня: виїзне обстеження сектору 4 “Конча-Заспа”</vt:lpstr>
      <vt:lpstr>Проекти змін</vt:lpstr>
      <vt:lpstr>Фокус-зони</vt:lpstr>
      <vt:lpstr>Фокус-зона “Розв’язка Віта-Пирогів”. Проблематика</vt:lpstr>
      <vt:lpstr>Фокус-зона “Розв’язка Віта-Пирогів”. Зміни</vt:lpstr>
      <vt:lpstr>Фокус-зона “Пирогів”. Проблематика</vt:lpstr>
      <vt:lpstr>Фокус-зона “Пирогів”. Зміни</vt:lpstr>
      <vt:lpstr>Фокус-зона “Віта-Литовська”. Проблематика</vt:lpstr>
      <vt:lpstr>Фокус-зона “Віта-Литовська”. Зміни</vt:lpstr>
      <vt:lpstr>Фокус-зона “Матикіна/Мриги”. Проблематика</vt:lpstr>
      <vt:lpstr>Фокус-зона “Матикіна/Мриги”. Зміни</vt:lpstr>
      <vt:lpstr>Методологія. Короткостроковий план</vt:lpstr>
      <vt:lpstr>Методологія. Стратегія змін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229</cp:revision>
  <dcterms:created xsi:type="dcterms:W3CDTF">2018-04-16T06:07:41Z</dcterms:created>
  <dcterms:modified xsi:type="dcterms:W3CDTF">2018-05-15T19:37:47Z</dcterms:modified>
</cp:coreProperties>
</file>